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7"/>
  </p:notesMasterIdLst>
  <p:handoutMasterIdLst>
    <p:handoutMasterId r:id="rId78"/>
  </p:handoutMasterIdLst>
  <p:sldIdLst>
    <p:sldId id="256" r:id="rId5"/>
    <p:sldId id="341" r:id="rId6"/>
    <p:sldId id="346" r:id="rId7"/>
    <p:sldId id="347" r:id="rId8"/>
    <p:sldId id="337" r:id="rId9"/>
    <p:sldId id="342" r:id="rId10"/>
    <p:sldId id="348" r:id="rId11"/>
    <p:sldId id="336" r:id="rId12"/>
    <p:sldId id="266" r:id="rId13"/>
    <p:sldId id="339" r:id="rId14"/>
    <p:sldId id="340" r:id="rId15"/>
    <p:sldId id="343" r:id="rId16"/>
    <p:sldId id="344" r:id="rId17"/>
    <p:sldId id="345" r:id="rId18"/>
    <p:sldId id="350" r:id="rId19"/>
    <p:sldId id="349" r:id="rId20"/>
    <p:sldId id="351" r:id="rId21"/>
    <p:sldId id="352" r:id="rId22"/>
    <p:sldId id="353" r:id="rId23"/>
    <p:sldId id="376" r:id="rId24"/>
    <p:sldId id="377" r:id="rId25"/>
    <p:sldId id="378" r:id="rId26"/>
    <p:sldId id="379" r:id="rId27"/>
    <p:sldId id="380" r:id="rId28"/>
    <p:sldId id="382" r:id="rId29"/>
    <p:sldId id="381" r:id="rId30"/>
    <p:sldId id="383" r:id="rId31"/>
    <p:sldId id="355" r:id="rId32"/>
    <p:sldId id="356" r:id="rId33"/>
    <p:sldId id="362" r:id="rId34"/>
    <p:sldId id="364" r:id="rId35"/>
    <p:sldId id="354" r:id="rId36"/>
    <p:sldId id="365" r:id="rId37"/>
    <p:sldId id="366" r:id="rId38"/>
    <p:sldId id="357" r:id="rId39"/>
    <p:sldId id="367" r:id="rId40"/>
    <p:sldId id="358" r:id="rId41"/>
    <p:sldId id="368" r:id="rId42"/>
    <p:sldId id="359" r:id="rId43"/>
    <p:sldId id="369" r:id="rId44"/>
    <p:sldId id="360" r:id="rId45"/>
    <p:sldId id="370" r:id="rId46"/>
    <p:sldId id="361" r:id="rId47"/>
    <p:sldId id="373" r:id="rId48"/>
    <p:sldId id="374" r:id="rId49"/>
    <p:sldId id="406" r:id="rId50"/>
    <p:sldId id="384" r:id="rId51"/>
    <p:sldId id="391" r:id="rId52"/>
    <p:sldId id="392" r:id="rId53"/>
    <p:sldId id="393" r:id="rId54"/>
    <p:sldId id="396" r:id="rId55"/>
    <p:sldId id="395" r:id="rId56"/>
    <p:sldId id="397" r:id="rId57"/>
    <p:sldId id="407" r:id="rId58"/>
    <p:sldId id="398" r:id="rId59"/>
    <p:sldId id="399" r:id="rId60"/>
    <p:sldId id="400" r:id="rId61"/>
    <p:sldId id="401" r:id="rId62"/>
    <p:sldId id="403" r:id="rId63"/>
    <p:sldId id="402" r:id="rId64"/>
    <p:sldId id="404" r:id="rId65"/>
    <p:sldId id="405" r:id="rId66"/>
    <p:sldId id="409" r:id="rId67"/>
    <p:sldId id="408" r:id="rId68"/>
    <p:sldId id="410" r:id="rId69"/>
    <p:sldId id="411" r:id="rId70"/>
    <p:sldId id="412" r:id="rId71"/>
    <p:sldId id="413" r:id="rId72"/>
    <p:sldId id="414" r:id="rId73"/>
    <p:sldId id="372" r:id="rId74"/>
    <p:sldId id="371" r:id="rId75"/>
    <p:sldId id="29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85" d="100"/>
          <a:sy n="85" d="100"/>
        </p:scale>
        <p:origin x="590" y="6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5/9/2022</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258225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63</a:t>
            </a:fld>
            <a:endParaRPr lang="en-US" dirty="0"/>
          </a:p>
        </p:txBody>
      </p:sp>
    </p:spTree>
    <p:extLst>
      <p:ext uri="{BB962C8B-B14F-4D97-AF65-F5344CB8AC3E}">
        <p14:creationId xmlns:p14="http://schemas.microsoft.com/office/powerpoint/2010/main" val="16157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72</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120883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425580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79720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15</a:t>
            </a:fld>
            <a:endParaRPr lang="en-US" dirty="0"/>
          </a:p>
        </p:txBody>
      </p:sp>
    </p:spTree>
    <p:extLst>
      <p:ext uri="{BB962C8B-B14F-4D97-AF65-F5344CB8AC3E}">
        <p14:creationId xmlns:p14="http://schemas.microsoft.com/office/powerpoint/2010/main" val="84673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28</a:t>
            </a:fld>
            <a:endParaRPr lang="en-US" dirty="0"/>
          </a:p>
        </p:txBody>
      </p:sp>
    </p:spTree>
    <p:extLst>
      <p:ext uri="{BB962C8B-B14F-4D97-AF65-F5344CB8AC3E}">
        <p14:creationId xmlns:p14="http://schemas.microsoft.com/office/powerpoint/2010/main" val="222287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46</a:t>
            </a:fld>
            <a:endParaRPr lang="en-US" dirty="0"/>
          </a:p>
        </p:txBody>
      </p:sp>
    </p:spTree>
    <p:extLst>
      <p:ext uri="{BB962C8B-B14F-4D97-AF65-F5344CB8AC3E}">
        <p14:creationId xmlns:p14="http://schemas.microsoft.com/office/powerpoint/2010/main" val="309838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54</a:t>
            </a:fld>
            <a:endParaRPr lang="en-US" dirty="0"/>
          </a:p>
        </p:txBody>
      </p:sp>
    </p:spTree>
    <p:extLst>
      <p:ext uri="{BB962C8B-B14F-4D97-AF65-F5344CB8AC3E}">
        <p14:creationId xmlns:p14="http://schemas.microsoft.com/office/powerpoint/2010/main" val="219821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r>
              <a:rPr lang="en-US">
                <a:solidFill>
                  <a:srgbClr val="FFFFFF"/>
                </a:solidFill>
                <a:effectLst>
                  <a:outerShdw blurRad="50800" dist="38100" dir="2700000" algn="tl" rotWithShape="0">
                    <a:prstClr val="black">
                      <a:alpha val="43000"/>
                    </a:prstClr>
                  </a:outerShdw>
                </a:effectLst>
              </a:rPr>
              <a:t>2/1/20XX</a:t>
            </a:r>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a:t>2/1/20XX</a:t>
            </a:r>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a:t>2/1/20XX</a:t>
            </a:r>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a:t>2/1/20XX</a:t>
            </a:r>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a:solidFill>
                  <a:schemeClr val="tx2"/>
                </a:solidFill>
              </a:rPr>
              <a:t>2/1/20XX</a:t>
            </a:r>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2/1/20XX</a:t>
            </a:r>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2/1/20XX</a:t>
            </a:r>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0.png"/><Relationship Id="rId1" Type="http://schemas.openxmlformats.org/officeDocument/2006/relationships/slideLayout" Target="../slideLayouts/slideLayout3.xml"/><Relationship Id="rId5" Type="http://schemas.microsoft.com/office/2007/relationships/hdphoto" Target="../media/hdphoto11.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3.xml"/><Relationship Id="rId5" Type="http://schemas.microsoft.com/office/2007/relationships/hdphoto" Target="../media/hdphoto13.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15.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8.wdp"/><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17.wdp"/><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microsoft.com/office/2007/relationships/hdphoto" Target="../media/hdphoto16.wdp"/><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6" Type="http://schemas.microsoft.com/office/2007/relationships/hdphoto" Target="../media/hdphoto17.wdp"/><Relationship Id="rId5" Type="http://schemas.openxmlformats.org/officeDocument/2006/relationships/image" Target="../media/image2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microsoft.com/office/2007/relationships/hdphoto" Target="../media/hdphoto16.wdp"/><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microsoft.com/office/2007/relationships/hdphoto" Target="../media/hdphoto17.wdp"/><Relationship Id="rId5" Type="http://schemas.openxmlformats.org/officeDocument/2006/relationships/image" Target="../media/image23.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8.png"/><Relationship Id="rId1" Type="http://schemas.openxmlformats.org/officeDocument/2006/relationships/slideLayout" Target="../slideLayouts/slideLayout3.xml"/><Relationship Id="rId5" Type="http://schemas.microsoft.com/office/2007/relationships/hdphoto" Target="../media/hdphoto19.wdp"/><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20.wdp"/><Relationship Id="rId7" Type="http://schemas.microsoft.com/office/2007/relationships/hdphoto" Target="../media/hdphoto19.wdp"/><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8.wdp"/><Relationship Id="rId4" Type="http://schemas.openxmlformats.org/officeDocument/2006/relationships/image" Target="../media/image28.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3.xml"/><Relationship Id="rId5" Type="http://schemas.microsoft.com/office/2007/relationships/hdphoto" Target="../media/hdphoto21.wdp"/><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34.png"/><Relationship Id="rId5" Type="http://schemas.microsoft.com/office/2007/relationships/hdphoto" Target="../media/hdphoto21.wdp"/><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3.xml"/><Relationship Id="rId5" Type="http://schemas.microsoft.com/office/2007/relationships/hdphoto" Target="../media/hdphoto22.wdp"/><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22.wdp"/><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3.xml"/><Relationship Id="rId5" Type="http://schemas.microsoft.com/office/2007/relationships/hdphoto" Target="../media/hdphoto23.wdp"/><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40.png"/><Relationship Id="rId5" Type="http://schemas.microsoft.com/office/2007/relationships/hdphoto" Target="../media/hdphoto23.wdp"/><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3.xml"/><Relationship Id="rId5" Type="http://schemas.microsoft.com/office/2007/relationships/hdphoto" Target="../media/hdphoto25.wdp"/><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4.png"/><Relationship Id="rId1" Type="http://schemas.openxmlformats.org/officeDocument/2006/relationships/slideLayout" Target="../slideLayouts/slideLayout3.xml"/><Relationship Id="rId5" Type="http://schemas.microsoft.com/office/2007/relationships/hdphoto" Target="../media/hdphoto27.wdp"/><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microsoft.com/office/2007/relationships/hdphoto" Target="../media/hdphoto26.wdp"/><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6.png"/><Relationship Id="rId5" Type="http://schemas.microsoft.com/office/2007/relationships/hdphoto" Target="../media/hdphoto27.wdp"/><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49.png"/><Relationship Id="rId5" Type="http://schemas.microsoft.com/office/2007/relationships/hdphoto" Target="../media/hdphoto4.wdp"/><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5.wdp"/></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0.png"/><Relationship Id="rId5" Type="http://schemas.microsoft.com/office/2007/relationships/hdphoto" Target="../media/hdphoto4.wdp"/><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2.png"/><Relationship Id="rId5" Type="http://schemas.microsoft.com/office/2007/relationships/hdphoto" Target="../media/hdphoto4.wdp"/><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4.png"/><Relationship Id="rId5" Type="http://schemas.microsoft.com/office/2007/relationships/hdphoto" Target="../media/hdphoto4.wdp"/><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6.png"/><Relationship Id="rId5" Type="http://schemas.microsoft.com/office/2007/relationships/hdphoto" Target="../media/hdphoto4.wdp"/><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8.png"/><Relationship Id="rId5" Type="http://schemas.microsoft.com/office/2007/relationships/hdphoto" Target="../media/hdphoto4.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6.wdp"/></Relationships>
</file>

<file path=ppt/slides/_rels/slide7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15.wdp"/><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1.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066801" y="1057275"/>
            <a:ext cx="5684520" cy="2173288"/>
          </a:xfrm>
        </p:spPr>
        <p:txBody>
          <a:bodyPr vert="horz" lIns="109728" tIns="109728" rIns="109728" bIns="91440" rtlCol="0" anchor="ctr">
            <a:normAutofit/>
          </a:bodyPr>
          <a:lstStyle/>
          <a:p>
            <a:r>
              <a:rPr lang="en-US" sz="4000" dirty="0"/>
              <a:t>Project work-2 (CS3PC02) presentation</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183343" y="3842559"/>
            <a:ext cx="5466296" cy="3015441"/>
          </a:xfrm>
        </p:spPr>
        <p:txBody>
          <a:bodyPr vert="horz" lIns="109728" tIns="109728" rIns="109728" bIns="91440" rtlCol="0" anchor="t">
            <a:normAutofit/>
          </a:bodyPr>
          <a:lstStyle/>
          <a:p>
            <a:r>
              <a:rPr lang="en-US" sz="1600" dirty="0"/>
              <a:t>TARANJOT SINGH</a:t>
            </a:r>
          </a:p>
          <a:p>
            <a:r>
              <a:rPr lang="en-US" sz="1600" dirty="0"/>
              <a:t>EN18CS301281</a:t>
            </a:r>
          </a:p>
          <a:p>
            <a:r>
              <a:rPr lang="en-US" sz="1600" dirty="0"/>
              <a:t>ASSOCIATE SOFTWARE ENGINEER INTERN,</a:t>
            </a:r>
          </a:p>
          <a:p>
            <a:r>
              <a:rPr lang="en-US" sz="1600" dirty="0"/>
              <a:t>CONSULTADD INC.</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p:blipFill>
        <p:spPr>
          <a:xfrm>
            <a:off x="6859936" y="0"/>
            <a:ext cx="5332064" cy="6858002"/>
          </a:xfrm>
        </p:spPr>
      </p:pic>
      <p:sp>
        <p:nvSpPr>
          <p:cNvPr id="9" name="Slide Number Placeholder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1</a:t>
            </a:fld>
            <a:endParaRPr lang="en-US"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10</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9" y="-34066"/>
            <a:ext cx="6457717" cy="1580890"/>
          </a:xfrm>
        </p:spPr>
        <p:txBody>
          <a:bodyPr>
            <a:normAutofit/>
          </a:bodyPr>
          <a:lstStyle/>
          <a:p>
            <a:r>
              <a:rPr lang="en-US" sz="2800" dirty="0"/>
              <a:t>Week 1:</a:t>
            </a:r>
            <a:br>
              <a:rPr lang="en-US" sz="2800" dirty="0"/>
            </a:br>
            <a:r>
              <a:rPr lang="en-US" sz="2800" dirty="0"/>
              <a:t>JAVA Training (Spring Boot)</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8" y="1546824"/>
            <a:ext cx="6457717" cy="5257369"/>
          </a:xfrm>
        </p:spPr>
        <p:txBody>
          <a:bodyPr>
            <a:noAutofit/>
          </a:bodyPr>
          <a:lstStyle/>
          <a:p>
            <a:pPr algn="l"/>
            <a:r>
              <a:rPr lang="en-US" sz="2000" b="0" i="0" dirty="0">
                <a:effectLst/>
                <a:latin typeface="Arial" panose="020B0604020202020204" pitchFamily="34" charset="0"/>
              </a:rPr>
              <a:t>In summary, this week we learned how to</a:t>
            </a:r>
            <a:r>
              <a:rPr lang="en-US" sz="2000" dirty="0">
                <a:latin typeface="Arial" panose="020B0604020202020204" pitchFamily="34" charset="0"/>
              </a:rPr>
              <a:t> :</a:t>
            </a:r>
            <a:endParaRPr lang="en-US" sz="2000" b="0" i="0" dirty="0">
              <a:effectLst/>
              <a:latin typeface="Arial" panose="020B0604020202020204" pitchFamily="34" charset="0"/>
            </a:endParaRPr>
          </a:p>
          <a:p>
            <a:pPr algn="l"/>
            <a:r>
              <a:rPr lang="en-US" sz="2000" b="0" i="0" dirty="0">
                <a:effectLst/>
                <a:latin typeface="Arial" panose="020B0604020202020204" pitchFamily="34" charset="0"/>
              </a:rPr>
              <a:t>• </a:t>
            </a:r>
            <a:r>
              <a:rPr lang="en-US" sz="2000" dirty="0">
                <a:latin typeface="Arial" panose="020B0604020202020204" pitchFamily="34" charset="0"/>
              </a:rPr>
              <a:t>Create a REST API in Spring Boot.</a:t>
            </a:r>
            <a:endParaRPr lang="en-US" sz="2000" b="0" i="0" dirty="0">
              <a:effectLst/>
              <a:latin typeface="Arial" panose="020B0604020202020204" pitchFamily="34" charset="0"/>
            </a:endParaRPr>
          </a:p>
          <a:p>
            <a:pPr algn="l"/>
            <a:r>
              <a:rPr lang="en-US" sz="2000" b="0" i="0" dirty="0">
                <a:effectLst/>
                <a:latin typeface="Arial" panose="020B0604020202020204" pitchFamily="34" charset="0"/>
              </a:rPr>
              <a:t>• Implementing Database Connectivity in it.</a:t>
            </a:r>
          </a:p>
          <a:p>
            <a:pPr algn="l"/>
            <a:r>
              <a:rPr lang="en-US" sz="2000" b="0" i="0" dirty="0">
                <a:effectLst/>
                <a:latin typeface="Arial" panose="020B0604020202020204" pitchFamily="34" charset="0"/>
              </a:rPr>
              <a:t>• Integrate spring security for user using sign in &amp; sign up processes.</a:t>
            </a:r>
          </a:p>
          <a:p>
            <a:pPr algn="l"/>
            <a:r>
              <a:rPr lang="en-US" sz="2000" b="0" i="0" dirty="0">
                <a:effectLst/>
                <a:latin typeface="Arial" panose="020B0604020202020204" pitchFamily="34" charset="0"/>
              </a:rPr>
              <a:t>• Add test-cases for the created methods.</a:t>
            </a:r>
          </a:p>
          <a:p>
            <a:r>
              <a:rPr lang="en-US" sz="2000" b="0" i="0" dirty="0">
                <a:effectLst/>
                <a:latin typeface="Arial" panose="020B0604020202020204" pitchFamily="34" charset="0"/>
              </a:rPr>
              <a:t>• Create docker image &amp; run JAVA App in a docker engine.</a:t>
            </a:r>
          </a:p>
          <a:p>
            <a:r>
              <a:rPr lang="en-US" sz="2000" b="0" i="0" dirty="0">
                <a:effectLst/>
                <a:latin typeface="Arial" panose="020B0604020202020204" pitchFamily="34" charset="0"/>
              </a:rPr>
              <a:t>•Implement config using consul &amp; connect 2 different applications using it.</a:t>
            </a:r>
          </a:p>
          <a:p>
            <a:pPr algn="l"/>
            <a:endParaRPr lang="en-US" sz="2000" b="0" i="0" dirty="0">
              <a:effectLst/>
              <a:latin typeface="Arial" panose="020B0604020202020204" pitchFamily="34" charset="0"/>
            </a:endParaRPr>
          </a:p>
          <a:p>
            <a:pPr algn="l"/>
            <a:endParaRPr lang="en-US" sz="2000" b="0" i="0" dirty="0">
              <a:effectLst/>
              <a:latin typeface="Arial" panose="020B0604020202020204" pitchFamily="34" charset="0"/>
            </a:endParaRPr>
          </a:p>
          <a:p>
            <a:pPr rtl="0"/>
            <a:endParaRPr lang="en-US" sz="2000" dirty="0">
              <a:latin typeface="Meiryo" panose="020B0604030504040204" pitchFamily="34" charset="-128"/>
              <a:ea typeface="Meiryo" panose="020B0604030504040204" pitchFamily="34" charset="-128"/>
            </a:endParaRPr>
          </a:p>
        </p:txBody>
      </p:sp>
      <p:pic>
        <p:nvPicPr>
          <p:cNvPr id="1028" name="Picture 4" descr="Meaning of java Logos">
            <a:extLst>
              <a:ext uri="{FF2B5EF4-FFF2-40B4-BE49-F238E27FC236}">
                <a16:creationId xmlns:a16="http://schemas.microsoft.com/office/drawing/2014/main" id="{04B1B3BA-08E1-4B25-AF82-D114CD4AD8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4991" r="49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70668EC5-EF3F-4E71-9301-BA626DEC2885}"/>
              </a:ext>
            </a:extLst>
          </p:cNvPr>
          <p:cNvSpPr>
            <a:spLocks noGrp="1"/>
          </p:cNvSpPr>
          <p:nvPr>
            <p:ph type="pic" sz="quarter" idx="14"/>
          </p:nvPr>
        </p:nvSpPr>
        <p:spPr/>
      </p:sp>
      <p:pic>
        <p:nvPicPr>
          <p:cNvPr id="1032" name="Picture 8" descr="Getting Started with GraphQL and Spring Boot">
            <a:extLst>
              <a:ext uri="{FF2B5EF4-FFF2-40B4-BE49-F238E27FC236}">
                <a16:creationId xmlns:a16="http://schemas.microsoft.com/office/drawing/2014/main" id="{BCA35817-A772-4AF9-B420-28C71F749D0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FilmGrain/>
                    </a14:imgEffect>
                    <a14:imgEffect>
                      <a14:saturation sat="300000"/>
                    </a14:imgEffect>
                  </a14:imgLayer>
                </a14:imgProps>
              </a:ext>
              <a:ext uri="{28A0092B-C50C-407E-A947-70E740481C1C}">
                <a14:useLocalDpi xmlns:a14="http://schemas.microsoft.com/office/drawing/2010/main" val="0"/>
              </a:ext>
            </a:extLst>
          </a:blip>
          <a:srcRect l="38078"/>
          <a:stretch/>
        </p:blipFill>
        <p:spPr bwMode="auto">
          <a:xfrm>
            <a:off x="0" y="3461004"/>
            <a:ext cx="4613547" cy="339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32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11</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162431"/>
            <a:ext cx="6457717" cy="1580890"/>
          </a:xfrm>
        </p:spPr>
        <p:txBody>
          <a:bodyPr>
            <a:noAutofit/>
          </a:bodyPr>
          <a:lstStyle/>
          <a:p>
            <a:r>
              <a:rPr lang="en-US" sz="2500" dirty="0"/>
              <a:t>Week 2:</a:t>
            </a:r>
            <a:br>
              <a:rPr lang="en-US" sz="2500" dirty="0"/>
            </a:br>
            <a:r>
              <a:rPr lang="en-US" sz="2500" dirty="0"/>
              <a:t>Front End Training (HTML, CSS, JavaScript, Angular &amp; React)</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8" y="1877791"/>
            <a:ext cx="6457717" cy="5257369"/>
          </a:xfrm>
        </p:spPr>
        <p:txBody>
          <a:bodyPr>
            <a:noAutofit/>
          </a:bodyPr>
          <a:lstStyle/>
          <a:p>
            <a:pPr algn="l"/>
            <a:r>
              <a:rPr lang="en-US" sz="1800" b="0" i="0" dirty="0">
                <a:effectLst/>
                <a:latin typeface="Arial" panose="020B0604020202020204" pitchFamily="34" charset="0"/>
              </a:rPr>
              <a:t>In summary, this week we learned how to</a:t>
            </a:r>
            <a:r>
              <a:rPr lang="en-US" sz="1800" dirty="0">
                <a:latin typeface="Arial" panose="020B0604020202020204" pitchFamily="34" charset="0"/>
              </a:rPr>
              <a:t> :</a:t>
            </a:r>
            <a:endParaRPr lang="en-US" sz="1800" b="0" i="0" dirty="0">
              <a:effectLst/>
              <a:latin typeface="Arial" panose="020B0604020202020204" pitchFamily="34" charset="0"/>
            </a:endParaRPr>
          </a:p>
          <a:p>
            <a:pPr algn="l"/>
            <a:r>
              <a:rPr lang="en-US" sz="1800" b="0" i="0" dirty="0">
                <a:effectLst/>
                <a:latin typeface="Arial" panose="020B0604020202020204" pitchFamily="34" charset="0"/>
              </a:rPr>
              <a:t>• </a:t>
            </a:r>
            <a:r>
              <a:rPr lang="en-US" sz="1800" dirty="0">
                <a:latin typeface="Arial" panose="020B0604020202020204" pitchFamily="34" charset="0"/>
              </a:rPr>
              <a:t>Create interactive web pages.</a:t>
            </a:r>
            <a:endParaRPr lang="en-US" sz="1800" b="0" i="0" dirty="0">
              <a:effectLst/>
              <a:latin typeface="Arial" panose="020B0604020202020204" pitchFamily="34" charset="0"/>
            </a:endParaRPr>
          </a:p>
          <a:p>
            <a:pPr algn="l"/>
            <a:r>
              <a:rPr lang="en-US" sz="1800" b="0" i="0" dirty="0">
                <a:effectLst/>
                <a:latin typeface="Arial" panose="020B0604020202020204" pitchFamily="34" charset="0"/>
              </a:rPr>
              <a:t>• Implement Angular &amp; React applications using different components.</a:t>
            </a:r>
          </a:p>
          <a:p>
            <a:pPr algn="l"/>
            <a:r>
              <a:rPr lang="en-US" sz="1800" b="0" i="0" dirty="0">
                <a:effectLst/>
                <a:latin typeface="Arial" panose="020B0604020202020204" pitchFamily="34" charset="0"/>
              </a:rPr>
              <a:t>• Display data in tabular format from a GET request consisting of JSON data.</a:t>
            </a:r>
          </a:p>
          <a:p>
            <a:pPr algn="l"/>
            <a:r>
              <a:rPr lang="en-US" sz="1800" b="0" i="0" dirty="0">
                <a:effectLst/>
                <a:latin typeface="Arial" panose="020B0604020202020204" pitchFamily="34" charset="0"/>
              </a:rPr>
              <a:t>• Render child component from parent component using routing.</a:t>
            </a:r>
          </a:p>
          <a:p>
            <a:pPr algn="l"/>
            <a:r>
              <a:rPr lang="en-US" sz="1800" b="0" i="0" dirty="0">
                <a:effectLst/>
                <a:latin typeface="Arial" panose="020B0604020202020204" pitchFamily="34" charset="0"/>
              </a:rPr>
              <a:t>• Using HTTP to read &amp; then sort that data in an Angular or </a:t>
            </a:r>
            <a:r>
              <a:rPr lang="en-US" sz="1800" dirty="0">
                <a:latin typeface="Arial" panose="020B0604020202020204" pitchFamily="34" charset="0"/>
              </a:rPr>
              <a:t>R</a:t>
            </a:r>
            <a:r>
              <a:rPr lang="en-US" sz="1800" b="0" i="0" dirty="0">
                <a:effectLst/>
                <a:latin typeface="Arial" panose="020B0604020202020204" pitchFamily="34" charset="0"/>
              </a:rPr>
              <a:t>eact application. </a:t>
            </a:r>
          </a:p>
          <a:p>
            <a:pPr algn="l"/>
            <a:endParaRPr lang="en-US" sz="1800" b="0" i="0" dirty="0">
              <a:effectLst/>
              <a:latin typeface="Arial" panose="020B0604020202020204" pitchFamily="34" charset="0"/>
            </a:endParaRPr>
          </a:p>
          <a:p>
            <a:pPr algn="l"/>
            <a:endParaRPr lang="en-US" sz="1800" b="0" i="0" dirty="0">
              <a:effectLst/>
              <a:latin typeface="Arial" panose="020B0604020202020204" pitchFamily="34" charset="0"/>
            </a:endParaRPr>
          </a:p>
          <a:p>
            <a:pPr algn="l"/>
            <a:endParaRPr lang="en-US" sz="1800" b="0" i="0" dirty="0">
              <a:effectLst/>
              <a:latin typeface="Arial" panose="020B0604020202020204" pitchFamily="34" charset="0"/>
            </a:endParaRPr>
          </a:p>
          <a:p>
            <a:pPr rtl="0"/>
            <a:endParaRPr lang="en-US" sz="1800" dirty="0">
              <a:latin typeface="Meiryo" panose="020B0604030504040204" pitchFamily="34" charset="-128"/>
              <a:ea typeface="Meiryo" panose="020B0604030504040204" pitchFamily="34" charset="-128"/>
            </a:endParaRPr>
          </a:p>
        </p:txBody>
      </p:sp>
      <p:sp>
        <p:nvSpPr>
          <p:cNvPr id="2" name="Picture Placeholder 1">
            <a:extLst>
              <a:ext uri="{FF2B5EF4-FFF2-40B4-BE49-F238E27FC236}">
                <a16:creationId xmlns:a16="http://schemas.microsoft.com/office/drawing/2014/main" id="{D33670E3-FB1A-478B-B82A-F75895940711}"/>
              </a:ext>
            </a:extLst>
          </p:cNvPr>
          <p:cNvSpPr>
            <a:spLocks noGrp="1"/>
          </p:cNvSpPr>
          <p:nvPr>
            <p:ph type="pic" sz="quarter" idx="14"/>
          </p:nvPr>
        </p:nvSpPr>
        <p:spPr/>
      </p:sp>
      <p:pic>
        <p:nvPicPr>
          <p:cNvPr id="2050" name="Picture 2" descr="P92 IT Solutions - HTML, CSS and JavaScript">
            <a:extLst>
              <a:ext uri="{FF2B5EF4-FFF2-40B4-BE49-F238E27FC236}">
                <a16:creationId xmlns:a16="http://schemas.microsoft.com/office/drawing/2014/main" id="{D3B455C1-AB90-4923-825D-C50C8B39A8F3}"/>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teway Software Solutions-Software Company,Summer Internship,ipt">
            <a:extLst>
              <a:ext uri="{FF2B5EF4-FFF2-40B4-BE49-F238E27FC236}">
                <a16:creationId xmlns:a16="http://schemas.microsoft.com/office/drawing/2014/main" id="{1CA42DDD-F541-4D8F-A972-93C186535D2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3461632"/>
            <a:ext cx="4613547" cy="339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12</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9" y="-34066"/>
            <a:ext cx="6457717" cy="1580890"/>
          </a:xfrm>
        </p:spPr>
        <p:txBody>
          <a:bodyPr>
            <a:noAutofit/>
          </a:bodyPr>
          <a:lstStyle/>
          <a:p>
            <a:r>
              <a:rPr lang="en-US" sz="2500" dirty="0"/>
              <a:t>Week 3:</a:t>
            </a:r>
            <a:br>
              <a:rPr lang="en-US" sz="2500" dirty="0"/>
            </a:br>
            <a:r>
              <a:rPr lang="en-US" sz="2500" dirty="0"/>
              <a:t>Python Training (Flask &amp; Django)</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8" y="1546825"/>
            <a:ext cx="6457717" cy="5219736"/>
          </a:xfrm>
        </p:spPr>
        <p:txBody>
          <a:bodyPr>
            <a:noAutofit/>
          </a:bodyPr>
          <a:lstStyle/>
          <a:p>
            <a:pPr algn="l"/>
            <a:r>
              <a:rPr lang="en-US" sz="2100" b="0" i="0" dirty="0">
                <a:effectLst/>
                <a:latin typeface="Arial" panose="020B0604020202020204" pitchFamily="34" charset="0"/>
              </a:rPr>
              <a:t>In summary, this week we learned how to</a:t>
            </a:r>
            <a:r>
              <a:rPr lang="en-US" sz="2100" dirty="0">
                <a:latin typeface="Arial" panose="020B0604020202020204" pitchFamily="34" charset="0"/>
              </a:rPr>
              <a:t> :</a:t>
            </a:r>
            <a:endParaRPr lang="en-US" sz="2100" b="0" i="0" dirty="0">
              <a:effectLst/>
              <a:latin typeface="Arial" panose="020B0604020202020204" pitchFamily="34" charset="0"/>
            </a:endParaRPr>
          </a:p>
          <a:p>
            <a:pPr algn="l"/>
            <a:r>
              <a:rPr lang="en-US" sz="2100" b="0" i="0" dirty="0">
                <a:effectLst/>
                <a:latin typeface="Arial" panose="020B0604020202020204" pitchFamily="34" charset="0"/>
              </a:rPr>
              <a:t>• Use Python libraries for problem solving. </a:t>
            </a:r>
          </a:p>
          <a:p>
            <a:pPr algn="l"/>
            <a:r>
              <a:rPr lang="en-US" sz="2100" b="0" i="0" dirty="0">
                <a:effectLst/>
                <a:latin typeface="Arial" panose="020B0604020202020204" pitchFamily="34" charset="0"/>
              </a:rPr>
              <a:t>• Create Flask &amp; Django applications.</a:t>
            </a:r>
          </a:p>
          <a:p>
            <a:pPr algn="l"/>
            <a:r>
              <a:rPr lang="en-US" sz="2100" b="0" i="0" dirty="0">
                <a:effectLst/>
                <a:latin typeface="Arial" panose="020B0604020202020204" pitchFamily="34" charset="0"/>
              </a:rPr>
              <a:t>• Implement database connectivity and performing CRUD operations. </a:t>
            </a:r>
          </a:p>
          <a:p>
            <a:r>
              <a:rPr lang="en-US" sz="2100" b="0" i="0" dirty="0">
                <a:effectLst/>
                <a:latin typeface="Arial" panose="020B0604020202020204" pitchFamily="34" charset="0"/>
              </a:rPr>
              <a:t>• Create REST API and how to implement GET, POST, PUT &amp; DELETE requests using it. </a:t>
            </a:r>
          </a:p>
          <a:p>
            <a:pPr algn="l"/>
            <a:r>
              <a:rPr lang="en-US" sz="2100" b="0" i="0" dirty="0">
                <a:effectLst/>
                <a:latin typeface="Arial" panose="020B0604020202020204" pitchFamily="34" charset="0"/>
              </a:rPr>
              <a:t>• Dockerize the application. </a:t>
            </a:r>
          </a:p>
          <a:p>
            <a:pPr algn="l"/>
            <a:endParaRPr lang="en-US" sz="2100" b="0" i="0" dirty="0">
              <a:effectLst/>
              <a:latin typeface="Arial" panose="020B0604020202020204" pitchFamily="34" charset="0"/>
            </a:endParaRPr>
          </a:p>
          <a:p>
            <a:pPr algn="l"/>
            <a:endParaRPr lang="en-US" sz="2100" b="0" i="0" dirty="0">
              <a:effectLst/>
              <a:latin typeface="Arial" panose="020B0604020202020204" pitchFamily="34" charset="0"/>
            </a:endParaRPr>
          </a:p>
          <a:p>
            <a:pPr algn="l"/>
            <a:endParaRPr lang="en-US" sz="2100" b="0" i="0" dirty="0">
              <a:effectLst/>
              <a:latin typeface="Arial" panose="020B0604020202020204" pitchFamily="34" charset="0"/>
            </a:endParaRPr>
          </a:p>
          <a:p>
            <a:pPr rtl="0"/>
            <a:endParaRPr lang="en-US" sz="2100" dirty="0">
              <a:latin typeface="Meiryo" panose="020B0604030504040204" pitchFamily="34" charset="-128"/>
              <a:ea typeface="Meiryo" panose="020B0604030504040204" pitchFamily="34" charset="-128"/>
            </a:endParaRPr>
          </a:p>
        </p:txBody>
      </p:sp>
      <p:pic>
        <p:nvPicPr>
          <p:cNvPr id="3076" name="Picture 4" descr="What does the Python logo stand for? - Quora">
            <a:extLst>
              <a:ext uri="{FF2B5EF4-FFF2-40B4-BE49-F238E27FC236}">
                <a16:creationId xmlns:a16="http://schemas.microsoft.com/office/drawing/2014/main" id="{A5E10279-A6D4-486E-8736-D474D19D3F9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69564"/>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a:extLst>
              <a:ext uri="{FF2B5EF4-FFF2-40B4-BE49-F238E27FC236}">
                <a16:creationId xmlns:a16="http://schemas.microsoft.com/office/drawing/2014/main" id="{2AC8315D-00B5-47C7-B94B-33379F0AA129}"/>
              </a:ext>
            </a:extLst>
          </p:cNvPr>
          <p:cNvSpPr>
            <a:spLocks noGrp="1"/>
          </p:cNvSpPr>
          <p:nvPr>
            <p:ph type="pic" sz="quarter" idx="14"/>
          </p:nvPr>
        </p:nvSpPr>
        <p:spPr/>
      </p:sp>
      <p:pic>
        <p:nvPicPr>
          <p:cNvPr id="3080" name="Picture 8" descr="Which is Better for Machine Learning: Flask vs Django? - Analytics Vidhya">
            <a:extLst>
              <a:ext uri="{FF2B5EF4-FFF2-40B4-BE49-F238E27FC236}">
                <a16:creationId xmlns:a16="http://schemas.microsoft.com/office/drawing/2014/main" id="{C136DBE7-1BB4-4015-B431-EABDEEA0796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3461004"/>
            <a:ext cx="4613547" cy="339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676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13</a:t>
            </a:fld>
            <a:endParaRPr lang="en-US" dirty="0"/>
          </a:p>
        </p:txBody>
      </p:sp>
      <p:pic>
        <p:nvPicPr>
          <p:cNvPr id="7" name="Picture Placeholder 6">
            <a:extLst>
              <a:ext uri="{FF2B5EF4-FFF2-40B4-BE49-F238E27FC236}">
                <a16:creationId xmlns:a16="http://schemas.microsoft.com/office/drawing/2014/main" id="{1A951B83-7C12-48CE-A696-3A937E92028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8" y="111162"/>
            <a:ext cx="6457717" cy="1580890"/>
          </a:xfrm>
        </p:spPr>
        <p:txBody>
          <a:bodyPr>
            <a:noAutofit/>
          </a:bodyPr>
          <a:lstStyle/>
          <a:p>
            <a:r>
              <a:rPr lang="en-US" sz="2200" dirty="0"/>
              <a:t>Week 4:</a:t>
            </a:r>
            <a:br>
              <a:rPr lang="en-US" sz="2200" dirty="0"/>
            </a:br>
            <a:r>
              <a:rPr lang="en-US" sz="2200" dirty="0"/>
              <a:t>Amazon Web Services (AWS) Training</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8" y="1698497"/>
            <a:ext cx="6457717" cy="5219736"/>
          </a:xfrm>
        </p:spPr>
        <p:txBody>
          <a:bodyPr>
            <a:noAutofit/>
          </a:bodyPr>
          <a:lstStyle/>
          <a:p>
            <a:pPr algn="l"/>
            <a:r>
              <a:rPr lang="en-US" sz="2000" b="0" i="0" dirty="0">
                <a:effectLst/>
                <a:latin typeface="Arial" panose="020B0604020202020204" pitchFamily="34" charset="0"/>
              </a:rPr>
              <a:t>In summary, this week we learned how to</a:t>
            </a:r>
            <a:r>
              <a:rPr lang="en-US" sz="2000" dirty="0">
                <a:latin typeface="Arial" panose="020B0604020202020204" pitchFamily="34" charset="0"/>
              </a:rPr>
              <a:t> :</a:t>
            </a:r>
            <a:endParaRPr lang="en-US" sz="2000" b="0" i="0" dirty="0">
              <a:effectLst/>
              <a:latin typeface="Arial" panose="020B0604020202020204" pitchFamily="34" charset="0"/>
            </a:endParaRPr>
          </a:p>
          <a:p>
            <a:pPr algn="l"/>
            <a:r>
              <a:rPr lang="en-US" sz="2000" b="0" i="0" dirty="0">
                <a:effectLst/>
                <a:latin typeface="Arial" panose="020B0604020202020204" pitchFamily="34" charset="0"/>
              </a:rPr>
              <a:t>• Implement IAM policies with JSON &amp; define permissions. </a:t>
            </a:r>
          </a:p>
          <a:p>
            <a:pPr algn="l"/>
            <a:r>
              <a:rPr lang="en-US" sz="2000" b="0" i="0" dirty="0">
                <a:effectLst/>
                <a:latin typeface="Arial" panose="020B0604020202020204" pitchFamily="34" charset="0"/>
              </a:rPr>
              <a:t>• Create a VPC &amp; configuring it using security groups.</a:t>
            </a:r>
          </a:p>
          <a:p>
            <a:pPr algn="l"/>
            <a:r>
              <a:rPr lang="en-US" sz="2000" b="0" i="0" dirty="0">
                <a:effectLst/>
                <a:latin typeface="Arial" panose="020B0604020202020204" pitchFamily="34" charset="0"/>
              </a:rPr>
              <a:t>• Run Windows &amp; Linux virtual machines in cloud using Amazon EC2.  </a:t>
            </a:r>
          </a:p>
          <a:p>
            <a:pPr algn="l"/>
            <a:r>
              <a:rPr lang="en-US" sz="2000" b="0" i="0" dirty="0">
                <a:effectLst/>
                <a:latin typeface="Arial" panose="020B0604020202020204" pitchFamily="34" charset="0"/>
              </a:rPr>
              <a:t>• Use serverless computing with the help of AWS Lambda.</a:t>
            </a:r>
          </a:p>
          <a:p>
            <a:pPr algn="l"/>
            <a:r>
              <a:rPr lang="en-US" sz="2000" b="0" i="0" dirty="0">
                <a:effectLst/>
                <a:latin typeface="Arial" panose="020B0604020202020204" pitchFamily="34" charset="0"/>
              </a:rPr>
              <a:t>• Implement S3 to store data as objects.</a:t>
            </a:r>
          </a:p>
          <a:p>
            <a:pPr algn="l"/>
            <a:endParaRPr lang="en-US" sz="2000" b="0" i="0" dirty="0">
              <a:effectLst/>
              <a:latin typeface="Arial" panose="020B0604020202020204" pitchFamily="34" charset="0"/>
            </a:endParaRPr>
          </a:p>
          <a:p>
            <a:pPr algn="l"/>
            <a:endParaRPr lang="en-US" sz="2000" b="0" i="0" dirty="0">
              <a:effectLst/>
              <a:latin typeface="Arial" panose="020B0604020202020204" pitchFamily="34" charset="0"/>
            </a:endParaRPr>
          </a:p>
          <a:p>
            <a:pPr algn="l"/>
            <a:endParaRPr lang="en-US" sz="2000" b="0" i="0" dirty="0">
              <a:effectLst/>
              <a:latin typeface="Arial" panose="020B0604020202020204" pitchFamily="34" charset="0"/>
            </a:endParaRPr>
          </a:p>
          <a:p>
            <a:pPr rtl="0"/>
            <a:endParaRPr lang="en-US" sz="2000" dirty="0">
              <a:latin typeface="Meiryo" panose="020B0604030504040204" pitchFamily="34" charset="-128"/>
              <a:ea typeface="Meiryo" panose="020B0604030504040204" pitchFamily="34" charset="-128"/>
            </a:endParaRPr>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4">
            <a:extLst>
              <a:ext uri="{BEBA8EAE-BF5A-486C-A8C5-ECC9F3942E4B}">
                <a14:imgProps xmlns:a14="http://schemas.microsoft.com/office/drawing/2010/main">
                  <a14:imgLayer r:embed="rId5">
                    <a14:imgEffect>
                      <a14:artisticFilmGrain/>
                    </a14:imgEffect>
                  </a14:imgLayer>
                </a14:imgProps>
              </a:ext>
            </a:extLst>
          </a:blip>
          <a:srcRect t="13180" b="13180"/>
          <a:stretch>
            <a:fillRect/>
          </a:stretch>
        </p:blipFill>
        <p:spPr/>
      </p:pic>
    </p:spTree>
    <p:extLst>
      <p:ext uri="{BB962C8B-B14F-4D97-AF65-F5344CB8AC3E}">
        <p14:creationId xmlns:p14="http://schemas.microsoft.com/office/powerpoint/2010/main" val="306675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14</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7172"/>
            <a:ext cx="6457717" cy="1580890"/>
          </a:xfrm>
        </p:spPr>
        <p:txBody>
          <a:bodyPr>
            <a:noAutofit/>
          </a:bodyPr>
          <a:lstStyle/>
          <a:p>
            <a:r>
              <a:rPr lang="en-US" sz="2200" dirty="0"/>
              <a:t>Project Shadowing Phase:</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6" y="1497203"/>
            <a:ext cx="6457717" cy="5219736"/>
          </a:xfrm>
        </p:spPr>
        <p:txBody>
          <a:bodyPr>
            <a:noAutofit/>
          </a:bodyPr>
          <a:lstStyle/>
          <a:p>
            <a:pPr rtl="0"/>
            <a:r>
              <a:rPr lang="en-US" sz="2000" dirty="0">
                <a:latin typeface="Meiryo" panose="020B0604030504040204" pitchFamily="34" charset="-128"/>
                <a:ea typeface="Meiryo" panose="020B0604030504040204" pitchFamily="34" charset="-128"/>
              </a:rPr>
              <a:t>After the </a:t>
            </a:r>
            <a:r>
              <a:rPr lang="en-US" sz="2000" b="1" dirty="0">
                <a:latin typeface="Meiryo" panose="020B0604030504040204" pitchFamily="34" charset="-128"/>
                <a:ea typeface="Meiryo" panose="020B0604030504040204" pitchFamily="34" charset="-128"/>
              </a:rPr>
              <a:t>1-month training</a:t>
            </a:r>
            <a:r>
              <a:rPr lang="en-US" sz="2000" dirty="0">
                <a:latin typeface="Meiryo" panose="020B0604030504040204" pitchFamily="34" charset="-128"/>
                <a:ea typeface="Meiryo" panose="020B0604030504040204" pitchFamily="34" charset="-128"/>
              </a:rPr>
              <a:t>, mentors were assigned and project shadowing was started. This allowed us to closely monitor how to deal with real-life projects, with proper guidance from our mentor. The </a:t>
            </a:r>
            <a:r>
              <a:rPr lang="en-US" sz="2000" b="1" dirty="0">
                <a:latin typeface="Meiryo" panose="020B0604030504040204" pitchFamily="34" charset="-128"/>
                <a:ea typeface="Meiryo" panose="020B0604030504040204" pitchFamily="34" charset="-128"/>
              </a:rPr>
              <a:t>successful completion </a:t>
            </a:r>
            <a:r>
              <a:rPr lang="en-US" sz="2000" dirty="0">
                <a:latin typeface="Meiryo" panose="020B0604030504040204" pitchFamily="34" charset="-128"/>
                <a:ea typeface="Meiryo" panose="020B0604030504040204" pitchFamily="34" charset="-128"/>
              </a:rPr>
              <a:t>of this phase will lead to the assigning of real-life projects.</a:t>
            </a:r>
          </a:p>
          <a:p>
            <a:pPr rtl="0"/>
            <a:endParaRPr lang="en-US" sz="2000" dirty="0">
              <a:latin typeface="Meiryo" panose="020B0604030504040204" pitchFamily="34" charset="-128"/>
              <a:ea typeface="Meiryo" panose="020B0604030504040204" pitchFamily="34" charset="-128"/>
            </a:endParaRPr>
          </a:p>
          <a:p>
            <a:pPr rtl="0"/>
            <a:r>
              <a:rPr lang="en-US" sz="2000" dirty="0">
                <a:latin typeface="Meiryo" panose="020B0604030504040204" pitchFamily="34" charset="-128"/>
                <a:ea typeface="Meiryo" panose="020B0604030504040204" pitchFamily="34" charset="-128"/>
              </a:rPr>
              <a:t>This phase continued for around 4 weeks and afterwards, projects were assigned.</a:t>
            </a:r>
          </a:p>
        </p:txBody>
      </p:sp>
    </p:spTree>
    <p:extLst>
      <p:ext uri="{BB962C8B-B14F-4D97-AF65-F5344CB8AC3E}">
        <p14:creationId xmlns:p14="http://schemas.microsoft.com/office/powerpoint/2010/main" val="372766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699227" y="1637813"/>
            <a:ext cx="4737159" cy="2528515"/>
          </a:xfrm>
        </p:spPr>
        <p:txBody>
          <a:bodyPr/>
          <a:lstStyle/>
          <a:p>
            <a:r>
              <a:rPr lang="en-US" dirty="0"/>
              <a:t>Project - Phase</a:t>
            </a:r>
          </a:p>
        </p:txBody>
      </p:sp>
      <p:sp>
        <p:nvSpPr>
          <p:cNvPr id="3" name="Picture Placeholder 2">
            <a:extLst>
              <a:ext uri="{FF2B5EF4-FFF2-40B4-BE49-F238E27FC236}">
                <a16:creationId xmlns:a16="http://schemas.microsoft.com/office/drawing/2014/main" id="{F1ED4562-DA51-4AC3-A6B2-984DB108FA13}"/>
              </a:ext>
            </a:extLst>
          </p:cNvPr>
          <p:cNvSpPr>
            <a:spLocks noGrp="1"/>
          </p:cNvSpPr>
          <p:nvPr>
            <p:ph type="pic" sz="quarter" idx="13"/>
          </p:nvPr>
        </p:nvSpPr>
        <p:spPr/>
      </p:sp>
      <p:pic>
        <p:nvPicPr>
          <p:cNvPr id="1026" name="Picture 2" descr="Coder designs, themes, templates and downloadable graphic elements on  Dribbble">
            <a:extLst>
              <a:ext uri="{FF2B5EF4-FFF2-40B4-BE49-F238E27FC236}">
                <a16:creationId xmlns:a16="http://schemas.microsoft.com/office/drawing/2014/main" id="{61D9128E-75FC-4EF5-9C09-A0CC9A929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5509"/>
            <a:ext cx="7519933" cy="501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483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16</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7172"/>
            <a:ext cx="6457717" cy="1580890"/>
          </a:xfrm>
        </p:spPr>
        <p:txBody>
          <a:bodyPr>
            <a:noAutofit/>
          </a:bodyPr>
          <a:lstStyle/>
          <a:p>
            <a:r>
              <a:rPr lang="en-US" sz="2200" dirty="0"/>
              <a:t>Getting Started with Project:</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6" y="1331671"/>
            <a:ext cx="6606291" cy="5219736"/>
          </a:xfrm>
        </p:spPr>
        <p:txBody>
          <a:bodyPr>
            <a:noAutofit/>
          </a:bodyPr>
          <a:lstStyle/>
          <a:p>
            <a:pPr rtl="0"/>
            <a:r>
              <a:rPr lang="en-US" sz="2000" dirty="0">
                <a:latin typeface="Meiryo" panose="020B0604030504040204" pitchFamily="34" charset="-128"/>
                <a:ea typeface="Meiryo" panose="020B0604030504040204" pitchFamily="34" charset="-128"/>
              </a:rPr>
              <a:t>After 4-weeks of project-shadowing, projects were assigned based on the performance in training &amp; preferred tech-stack of every individual.</a:t>
            </a:r>
          </a:p>
          <a:p>
            <a:pPr rtl="0"/>
            <a:endParaRPr lang="en-US" sz="2000" dirty="0">
              <a:latin typeface="Meiryo" panose="020B0604030504040204" pitchFamily="34" charset="-128"/>
              <a:ea typeface="Meiryo" panose="020B0604030504040204" pitchFamily="34" charset="-128"/>
            </a:endParaRPr>
          </a:p>
          <a:p>
            <a:pPr rtl="0"/>
            <a:r>
              <a:rPr lang="en-US" sz="2000" dirty="0">
                <a:latin typeface="Meiryo" panose="020B0604030504040204" pitchFamily="34" charset="-128"/>
                <a:ea typeface="Meiryo" panose="020B0604030504040204" pitchFamily="34" charset="-128"/>
              </a:rPr>
              <a:t>My preferred tech-stack was </a:t>
            </a:r>
            <a:r>
              <a:rPr lang="en-US" sz="2000" b="1" dirty="0">
                <a:latin typeface="Meiryo" panose="020B0604030504040204" pitchFamily="34" charset="-128"/>
                <a:ea typeface="Meiryo" panose="020B0604030504040204" pitchFamily="34" charset="-128"/>
              </a:rPr>
              <a:t>JAVA (Back-end)+ Angular (Front-end) + AWS (Deployment)</a:t>
            </a:r>
            <a:r>
              <a:rPr lang="en-US" sz="2000" dirty="0">
                <a:latin typeface="Meiryo" panose="020B0604030504040204" pitchFamily="34" charset="-128"/>
                <a:ea typeface="Meiryo" panose="020B0604030504040204" pitchFamily="34" charset="-128"/>
              </a:rPr>
              <a:t>, so I was assigned a project based on these technologies.</a:t>
            </a:r>
          </a:p>
        </p:txBody>
      </p:sp>
    </p:spTree>
    <p:extLst>
      <p:ext uri="{BB962C8B-B14F-4D97-AF65-F5344CB8AC3E}">
        <p14:creationId xmlns:p14="http://schemas.microsoft.com/office/powerpoint/2010/main" val="214217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17</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013809" y="-80440"/>
            <a:ext cx="6457717" cy="1580890"/>
          </a:xfrm>
        </p:spPr>
        <p:txBody>
          <a:bodyPr>
            <a:noAutofit/>
          </a:bodyPr>
          <a:lstStyle/>
          <a:p>
            <a:r>
              <a:rPr lang="en-US" sz="2400" dirty="0"/>
              <a:t>Project Details:</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984376" y="1089624"/>
            <a:ext cx="8193742" cy="5219736"/>
          </a:xfrm>
        </p:spPr>
        <p:txBody>
          <a:bodyPr>
            <a:noAutofit/>
          </a:bodyPr>
          <a:lstStyle/>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rPr>
              <a:t>Project Title</a:t>
            </a:r>
            <a:r>
              <a:rPr lang="en-IN" b="1" dirty="0">
                <a:sym typeface="Wingdings" panose="05000000000000000000" pitchFamily="2" charset="2"/>
              </a:rPr>
              <a:t> </a:t>
            </a:r>
            <a:r>
              <a:rPr lang="en-US" dirty="0">
                <a:latin typeface="Meiryo" panose="020B0604030504040204" pitchFamily="34" charset="-128"/>
                <a:ea typeface="Meiryo" panose="020B0604030504040204" pitchFamily="34" charset="-128"/>
              </a:rPr>
              <a:t> Consultpedia</a:t>
            </a:r>
          </a:p>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rPr>
              <a:t>Broad Area</a:t>
            </a:r>
            <a:r>
              <a:rPr lang="en-IN" b="1" dirty="0">
                <a:sym typeface="Wingdings" panose="05000000000000000000" pitchFamily="2" charset="2"/>
              </a:rPr>
              <a:t> </a:t>
            </a:r>
            <a:r>
              <a:rPr lang="en-US" dirty="0">
                <a:latin typeface="Meiryo" panose="020B0604030504040204" pitchFamily="34" charset="-128"/>
                <a:ea typeface="Meiryo" panose="020B0604030504040204" pitchFamily="34" charset="-128"/>
              </a:rPr>
              <a:t> Web Development + Cloud Computing</a:t>
            </a:r>
          </a:p>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rPr>
              <a:t>Project Start Date</a:t>
            </a:r>
            <a:r>
              <a:rPr lang="en-US" dirty="0">
                <a:latin typeface="Meiryo" panose="020B0604030504040204" pitchFamily="34" charset="-128"/>
                <a:ea typeface="Meiryo" panose="020B0604030504040204" pitchFamily="34" charset="-128"/>
              </a:rPr>
              <a:t> </a:t>
            </a:r>
            <a:r>
              <a:rPr lang="en-IN" b="1" dirty="0">
                <a:sym typeface="Wingdings" panose="05000000000000000000" pitchFamily="2" charset="2"/>
              </a:rPr>
              <a:t></a:t>
            </a:r>
            <a:r>
              <a:rPr lang="en-US" b="1" dirty="0">
                <a:latin typeface="Meiryo" panose="020B0604030504040204" pitchFamily="34" charset="-128"/>
                <a:ea typeface="Meiryo" panose="020B0604030504040204" pitchFamily="34" charset="-128"/>
                <a:sym typeface="Wingdings" panose="05000000000000000000" pitchFamily="2" charset="2"/>
              </a:rPr>
              <a:t> </a:t>
            </a:r>
            <a:r>
              <a:rPr lang="en-US" dirty="0">
                <a:latin typeface="Meiryo" panose="020B0604030504040204" pitchFamily="34" charset="-128"/>
                <a:ea typeface="Meiryo" panose="020B0604030504040204" pitchFamily="34" charset="-128"/>
                <a:sym typeface="Wingdings" panose="05000000000000000000" pitchFamily="2" charset="2"/>
              </a:rPr>
              <a:t>01/03/2022</a:t>
            </a:r>
          </a:p>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sym typeface="Wingdings" panose="05000000000000000000" pitchFamily="2" charset="2"/>
              </a:rPr>
              <a:t>Project End Date </a:t>
            </a:r>
            <a:r>
              <a:rPr lang="en-IN" b="1" dirty="0">
                <a:sym typeface="Wingdings" panose="05000000000000000000" pitchFamily="2" charset="2"/>
              </a:rPr>
              <a:t></a:t>
            </a:r>
            <a:r>
              <a:rPr lang="en-US" b="1" dirty="0">
                <a:latin typeface="Meiryo" panose="020B0604030504040204" pitchFamily="34" charset="-128"/>
                <a:ea typeface="Meiryo" panose="020B0604030504040204" pitchFamily="34" charset="-128"/>
                <a:sym typeface="Wingdings" panose="05000000000000000000" pitchFamily="2" charset="2"/>
              </a:rPr>
              <a:t> </a:t>
            </a:r>
            <a:r>
              <a:rPr lang="en-US" dirty="0">
                <a:latin typeface="Meiryo" panose="020B0604030504040204" pitchFamily="34" charset="-128"/>
                <a:ea typeface="Meiryo" panose="020B0604030504040204" pitchFamily="34" charset="-128"/>
                <a:sym typeface="Wingdings" panose="05000000000000000000" pitchFamily="2" charset="2"/>
              </a:rPr>
              <a:t>15/04/2022</a:t>
            </a:r>
          </a:p>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sym typeface="Wingdings" panose="05000000000000000000" pitchFamily="2" charset="2"/>
              </a:rPr>
              <a:t>Project Team </a:t>
            </a:r>
            <a:r>
              <a:rPr lang="en-IN" b="1" dirty="0">
                <a:sym typeface="Wingdings" panose="05000000000000000000" pitchFamily="2" charset="2"/>
              </a:rPr>
              <a:t> </a:t>
            </a:r>
            <a:r>
              <a:rPr lang="en-IN" dirty="0">
                <a:sym typeface="Wingdings" panose="05000000000000000000" pitchFamily="2" charset="2"/>
              </a:rPr>
              <a:t>Epimoní̱s</a:t>
            </a:r>
            <a:endParaRPr lang="en-US" dirty="0">
              <a:latin typeface="Meiryo" panose="020B0604030504040204" pitchFamily="34" charset="-128"/>
              <a:ea typeface="Meiryo" panose="020B0604030504040204" pitchFamily="34" charset="-128"/>
              <a:sym typeface="Wingdings" panose="05000000000000000000" pitchFamily="2" charset="2"/>
            </a:endParaRPr>
          </a:p>
          <a:p>
            <a:pPr marL="285750" indent="-285750" rtl="0">
              <a:spcBef>
                <a:spcPts val="950"/>
              </a:spcBef>
              <a:buFont typeface="Arial" panose="020B0604020202020204" pitchFamily="34" charset="0"/>
              <a:buChar char="•"/>
            </a:pPr>
            <a:r>
              <a:rPr lang="en-US" b="1" dirty="0">
                <a:latin typeface="Meiryo" panose="020B0604030504040204" pitchFamily="34" charset="-128"/>
                <a:ea typeface="Meiryo" panose="020B0604030504040204" pitchFamily="34" charset="-128"/>
                <a:sym typeface="Wingdings" panose="05000000000000000000" pitchFamily="2" charset="2"/>
              </a:rPr>
              <a:t>Technologies Used </a:t>
            </a:r>
            <a:r>
              <a:rPr lang="en-IN" b="1" dirty="0">
                <a:sym typeface="Wingdings" panose="05000000000000000000" pitchFamily="2" charset="2"/>
              </a:rPr>
              <a:t> </a:t>
            </a:r>
            <a:r>
              <a:rPr lang="en-US" dirty="0">
                <a:latin typeface="Meiryo" panose="020B0604030504040204" pitchFamily="34" charset="-128"/>
                <a:ea typeface="Meiryo" panose="020B0604030504040204" pitchFamily="34" charset="-128"/>
                <a:sym typeface="Wingdings" panose="05000000000000000000" pitchFamily="2" charset="2"/>
              </a:rPr>
              <a:t>Java/Spring-Boot (Backend)</a:t>
            </a:r>
          </a:p>
          <a:p>
            <a:pPr rtl="0">
              <a:spcBef>
                <a:spcPts val="950"/>
              </a:spcBef>
            </a:pPr>
            <a:r>
              <a:rPr lang="en-US" dirty="0">
                <a:latin typeface="Meiryo" panose="020B0604030504040204" pitchFamily="34" charset="-128"/>
                <a:ea typeface="Meiryo" panose="020B0604030504040204" pitchFamily="34" charset="-128"/>
                <a:sym typeface="Wingdings" panose="05000000000000000000" pitchFamily="2" charset="2"/>
              </a:rPr>
              <a:t>                                  Angular (Frontend)</a:t>
            </a:r>
          </a:p>
          <a:p>
            <a:pPr rtl="0">
              <a:spcBef>
                <a:spcPts val="950"/>
              </a:spcBef>
            </a:pPr>
            <a:r>
              <a:rPr lang="en-US" dirty="0">
                <a:latin typeface="Meiryo" panose="020B0604030504040204" pitchFamily="34" charset="-128"/>
                <a:ea typeface="Meiryo" panose="020B0604030504040204" pitchFamily="34" charset="-128"/>
                <a:sym typeface="Wingdings" panose="05000000000000000000" pitchFamily="2" charset="2"/>
              </a:rPr>
              <a:t>                                  PostgreSQL (Database)</a:t>
            </a:r>
          </a:p>
          <a:p>
            <a:pPr rtl="0">
              <a:spcBef>
                <a:spcPts val="950"/>
              </a:spcBef>
            </a:pPr>
            <a:r>
              <a:rPr lang="en-US" dirty="0">
                <a:latin typeface="Meiryo" panose="020B0604030504040204" pitchFamily="34" charset="-128"/>
                <a:ea typeface="Meiryo" panose="020B0604030504040204" pitchFamily="34" charset="-128"/>
                <a:sym typeface="Wingdings" panose="05000000000000000000" pitchFamily="2" charset="2"/>
              </a:rPr>
              <a:t>                                  AWS RDS, Beanstalk &amp; S3</a:t>
            </a:r>
          </a:p>
          <a:p>
            <a:pPr>
              <a:spcBef>
                <a:spcPts val="950"/>
              </a:spcBef>
            </a:pPr>
            <a:r>
              <a:rPr lang="en-US" dirty="0">
                <a:latin typeface="Meiryo" panose="020B0604030504040204" pitchFamily="34" charset="-128"/>
                <a:ea typeface="Meiryo" panose="020B0604030504040204" pitchFamily="34" charset="-128"/>
                <a:sym typeface="Wingdings" panose="05000000000000000000" pitchFamily="2" charset="2"/>
              </a:rPr>
              <a:t>                                  (Deployment)</a:t>
            </a:r>
          </a:p>
          <a:p>
            <a:pPr marL="285750" indent="-285750" rtl="0">
              <a:spcBef>
                <a:spcPts val="950"/>
              </a:spcBef>
              <a:buFont typeface="Arial" panose="020B0604020202020204" pitchFamily="34" charset="0"/>
              <a:buChar char="•"/>
            </a:pPr>
            <a:endParaRPr lang="en-US" sz="1800" dirty="0">
              <a:latin typeface="Meiryo" panose="020B0604030504040204" pitchFamily="34" charset="-128"/>
              <a:ea typeface="Meiryo" panose="020B0604030504040204" pitchFamily="34" charset="-128"/>
              <a:sym typeface="Wingdings" panose="05000000000000000000" pitchFamily="2" charset="2"/>
            </a:endParaRPr>
          </a:p>
          <a:p>
            <a:pPr rtl="0">
              <a:spcBef>
                <a:spcPts val="950"/>
              </a:spcBef>
            </a:pPr>
            <a:r>
              <a:rPr lang="en-US" sz="1800" dirty="0">
                <a:latin typeface="Meiryo" panose="020B0604030504040204" pitchFamily="34" charset="-128"/>
                <a:ea typeface="Meiryo" panose="020B0604030504040204" pitchFamily="34" charset="-128"/>
                <a:sym typeface="Wingdings" panose="05000000000000000000" pitchFamily="2" charset="2"/>
              </a:rPr>
              <a:t>                       </a:t>
            </a:r>
          </a:p>
          <a:p>
            <a:pPr marL="285750" indent="-285750" rtl="0">
              <a:spcBef>
                <a:spcPts val="950"/>
              </a:spcBef>
              <a:buFont typeface="Arial" panose="020B0604020202020204" pitchFamily="34" charset="0"/>
              <a:buChar char="•"/>
            </a:pPr>
            <a:endParaRPr lang="en-US" sz="18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3099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18</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984372" y="-241805"/>
            <a:ext cx="6457717" cy="1580890"/>
          </a:xfrm>
        </p:spPr>
        <p:txBody>
          <a:bodyPr>
            <a:noAutofit/>
          </a:bodyPr>
          <a:lstStyle/>
          <a:p>
            <a:r>
              <a:rPr lang="en-US" sz="2400" dirty="0"/>
              <a:t>Project Introduction:</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984373" y="890608"/>
            <a:ext cx="6945720" cy="5418752"/>
          </a:xfrm>
        </p:spPr>
        <p:txBody>
          <a:bodyPr>
            <a:noAutofit/>
          </a:bodyPr>
          <a:lstStyle/>
          <a:p>
            <a:pPr algn="just">
              <a:spcBef>
                <a:spcPts val="950"/>
              </a:spcBef>
            </a:pPr>
            <a:r>
              <a:rPr lang="en-US" sz="1300" dirty="0">
                <a:solidFill>
                  <a:srgbClr val="000000"/>
                </a:solidFill>
                <a:effectLst/>
                <a:ea typeface="Droid Sans Fallback"/>
              </a:rPr>
              <a:t>E-commerce is fast gaining ground as an accepted and used business paradigm. More and more business houses are implementing web sites providing functionality for performing commercial transactions over the web.</a:t>
            </a:r>
            <a:endParaRPr lang="en-IN" sz="1300" dirty="0">
              <a:solidFill>
                <a:srgbClr val="00000A"/>
              </a:solidFill>
              <a:effectLst/>
              <a:ea typeface="Droid Sans Fallback"/>
            </a:endParaRPr>
          </a:p>
          <a:p>
            <a:pPr algn="just">
              <a:lnSpc>
                <a:spcPct val="150000"/>
              </a:lnSpc>
              <a:spcBef>
                <a:spcPts val="1500"/>
              </a:spcBef>
              <a:spcAft>
                <a:spcPts val="1500"/>
              </a:spcAft>
              <a:tabLst>
                <a:tab pos="2828925" algn="l"/>
              </a:tabLst>
            </a:pPr>
            <a:r>
              <a:rPr lang="en-US" sz="1300" b="1" dirty="0">
                <a:solidFill>
                  <a:srgbClr val="000000"/>
                </a:solidFill>
                <a:effectLst/>
                <a:ea typeface="Droid Sans Fallback"/>
              </a:rPr>
              <a:t>Consultpedia</a:t>
            </a:r>
            <a:r>
              <a:rPr lang="en-US" sz="1300" dirty="0">
                <a:solidFill>
                  <a:srgbClr val="000000"/>
                </a:solidFill>
                <a:effectLst/>
                <a:ea typeface="Droid Sans Fallback"/>
              </a:rPr>
              <a:t> strives to provide solutions to develop and transfer easy and efficient way in the digital age and to help reducing the human pressure and time, to help support shop collections, the digital initiatives, and external partner institution digital projects. Consultpedia is a web application written for all operating systems, designed to help users maintain and organize shop virtually. This software is easy to use for both beginners and advanced users. </a:t>
            </a:r>
            <a:endParaRPr lang="en-IN" sz="1300" dirty="0">
              <a:solidFill>
                <a:srgbClr val="00000A"/>
              </a:solidFill>
              <a:effectLst/>
              <a:ea typeface="Droid Sans Fallback"/>
            </a:endParaRPr>
          </a:p>
          <a:p>
            <a:pPr algn="just"/>
            <a:r>
              <a:rPr lang="en-US" sz="1300" dirty="0">
                <a:solidFill>
                  <a:srgbClr val="00000A"/>
                </a:solidFill>
                <a:effectLst/>
                <a:ea typeface="Droid Sans Fallback"/>
              </a:rPr>
              <a:t>There are three actors in our application- customer, employee and manager. Customers can order products, checkout cart and view orders. Employees can add/remove products, maintain customer’s information, view &amp; update stocks as well as can cancel/confirm the customer orders. Manager manages all the details of the customer &amp; employee. </a:t>
            </a:r>
            <a:endParaRPr lang="en-US" sz="1300" dirty="0">
              <a:ea typeface="Meiryo" panose="020B0604030504040204" pitchFamily="34" charset="-128"/>
            </a:endParaRPr>
          </a:p>
        </p:txBody>
      </p:sp>
    </p:spTree>
    <p:extLst>
      <p:ext uri="{BB962C8B-B14F-4D97-AF65-F5344CB8AC3E}">
        <p14:creationId xmlns:p14="http://schemas.microsoft.com/office/powerpoint/2010/main" val="2456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19</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2" y="-241805"/>
            <a:ext cx="6457717" cy="1580890"/>
          </a:xfrm>
        </p:spPr>
        <p:txBody>
          <a:bodyPr>
            <a:noAutofit/>
          </a:bodyPr>
          <a:lstStyle/>
          <a:p>
            <a:r>
              <a:rPr lang="en-US" sz="2400" dirty="0"/>
              <a:t>Project Objectives:</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861024"/>
            <a:ext cx="7306236" cy="5676936"/>
          </a:xfrm>
        </p:spPr>
        <p:txBody>
          <a:bodyPr>
            <a:noAutofit/>
          </a:bodyPr>
          <a:lstStyle/>
          <a:p>
            <a:pPr rtl="0">
              <a:lnSpc>
                <a:spcPct val="150000"/>
              </a:lnSpc>
              <a:spcBef>
                <a:spcPts val="950"/>
              </a:spcBef>
            </a:pPr>
            <a:r>
              <a:rPr lang="en-US" sz="1300" dirty="0">
                <a:solidFill>
                  <a:srgbClr val="000000"/>
                </a:solidFill>
                <a:effectLst/>
                <a:ea typeface="Droid Sans Fallback"/>
              </a:rPr>
              <a:t>The objective of this project is to develop a general-purpose e-commerce website where any product (such as books, food items, drinks, clothes &amp; electronic items) can be bought from the comfort of home through the Internet.</a:t>
            </a:r>
          </a:p>
          <a:p>
            <a:pPr algn="just">
              <a:lnSpc>
                <a:spcPct val="150000"/>
              </a:lnSpc>
              <a:spcAft>
                <a:spcPts val="1000"/>
              </a:spcAft>
              <a:tabLst>
                <a:tab pos="2828925" algn="l"/>
              </a:tabLst>
            </a:pPr>
            <a:r>
              <a:rPr lang="en-US" sz="1300" dirty="0">
                <a:solidFill>
                  <a:srgbClr val="000000"/>
                </a:solidFill>
                <a:effectLst/>
                <a:ea typeface="Droid Sans Fallback"/>
              </a:rPr>
              <a:t>Some other objectives of the project are:</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GB" sz="1300" dirty="0">
                <a:solidFill>
                  <a:srgbClr val="000000"/>
                </a:solidFill>
                <a:effectLst/>
                <a:ea typeface="Droid Sans Fallback"/>
              </a:rPr>
              <a:t>To provide a secure system application in terms of information retrieval.</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GB" sz="1300" dirty="0">
                <a:solidFill>
                  <a:srgbClr val="000000"/>
                </a:solidFill>
                <a:effectLst/>
                <a:ea typeface="Droid Sans Fallback"/>
              </a:rPr>
              <a:t>To create a user-friendly interface, which will help users to buy products easily.</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GB" sz="1300" dirty="0">
                <a:solidFill>
                  <a:srgbClr val="000000"/>
                </a:solidFill>
                <a:effectLst/>
                <a:ea typeface="Droid Sans Fallback"/>
              </a:rPr>
              <a:t>To </a:t>
            </a:r>
            <a:r>
              <a:rPr lang="en-US" sz="1300" dirty="0">
                <a:solidFill>
                  <a:srgbClr val="000000"/>
                </a:solidFill>
                <a:effectLst/>
                <a:ea typeface="Droid Sans Fallback"/>
              </a:rPr>
              <a:t>properly maintain information about the employees, customers, orders and product stocks. </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0"/>
                </a:solidFill>
                <a:effectLst/>
                <a:ea typeface="Droid Sans Fallback"/>
              </a:rPr>
              <a:t>To have a Manager Role which can perform various operations to maintain proper functionality and transparency.</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GB" sz="1300" dirty="0">
                <a:solidFill>
                  <a:srgbClr val="00000A"/>
                </a:solidFill>
                <a:effectLst/>
                <a:ea typeface="Droid Sans Fallback"/>
              </a:rPr>
              <a:t>To help in decision making efficiently. </a:t>
            </a:r>
            <a:endParaRPr lang="en-IN" sz="1300" dirty="0">
              <a:solidFill>
                <a:srgbClr val="00000A"/>
              </a:solidFill>
              <a:effectLst/>
              <a:ea typeface="Droid Sans Fallback"/>
            </a:endParaRPr>
          </a:p>
          <a:p>
            <a:pPr rtl="0">
              <a:lnSpc>
                <a:spcPct val="150000"/>
              </a:lnSpc>
              <a:spcBef>
                <a:spcPts val="950"/>
              </a:spcBef>
            </a:pPr>
            <a:endParaRPr lang="en-US" sz="1300" dirty="0">
              <a:ea typeface="Meiryo" panose="020B0604030504040204" pitchFamily="34" charset="-128"/>
            </a:endParaRPr>
          </a:p>
        </p:txBody>
      </p:sp>
    </p:spTree>
    <p:extLst>
      <p:ext uri="{BB962C8B-B14F-4D97-AF65-F5344CB8AC3E}">
        <p14:creationId xmlns:p14="http://schemas.microsoft.com/office/powerpoint/2010/main" val="217646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Introduction</a:t>
            </a:r>
          </a:p>
        </p:txBody>
      </p:sp>
      <p:pic>
        <p:nvPicPr>
          <p:cNvPr id="16" name="Picture Placeholder 15">
            <a:extLst>
              <a:ext uri="{FF2B5EF4-FFF2-40B4-BE49-F238E27FC236}">
                <a16:creationId xmlns:a16="http://schemas.microsoft.com/office/drawing/2014/main" id="{DD84DBB2-B184-4181-9420-FE3EE634AB3E}"/>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0" r="70"/>
          <a:stretch>
            <a:fillRect/>
          </a:stretch>
        </p:blipFill>
        <p:spPr>
          <a:prstGeom prst="rect">
            <a:avLst/>
          </a:prstGeom>
        </p:spPr>
      </p:pic>
    </p:spTree>
    <p:extLst>
      <p:ext uri="{BB962C8B-B14F-4D97-AF65-F5344CB8AC3E}">
        <p14:creationId xmlns:p14="http://schemas.microsoft.com/office/powerpoint/2010/main" val="3102704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20</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2" y="-241805"/>
            <a:ext cx="6457717" cy="1580890"/>
          </a:xfrm>
        </p:spPr>
        <p:txBody>
          <a:bodyPr>
            <a:noAutofit/>
          </a:bodyPr>
          <a:lstStyle/>
          <a:p>
            <a:r>
              <a:rPr lang="en-US" sz="2400" dirty="0"/>
              <a:t>Features of Project:</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985755"/>
            <a:ext cx="7306236" cy="5676936"/>
          </a:xfrm>
        </p:spPr>
        <p:txBody>
          <a:bodyPr>
            <a:noAutofit/>
          </a:bodyPr>
          <a:lstStyle/>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US" sz="1800" dirty="0">
                <a:solidFill>
                  <a:srgbClr val="00000A"/>
                </a:solidFill>
                <a:effectLst/>
                <a:latin typeface="Times New Roman" panose="02020603050405020304" pitchFamily="18" charset="0"/>
                <a:ea typeface="Droid Sans Fallback"/>
                <a:cs typeface="Times New Roman" panose="02020603050405020304" pitchFamily="18" charset="0"/>
              </a:rPr>
              <a:t>User-friendly access</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IN" sz="1800" dirty="0">
                <a:solidFill>
                  <a:srgbClr val="00000A"/>
                </a:solidFill>
                <a:effectLst/>
                <a:latin typeface="Times New Roman" panose="02020603050405020304" pitchFamily="18" charset="0"/>
                <a:ea typeface="Droid Sans Fallback"/>
                <a:cs typeface="Times New Roman" panose="02020603050405020304" pitchFamily="18" charset="0"/>
              </a:rPr>
              <a:t>PostgreSQL provides object relational architecture as well as many more data types.</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US" sz="1800" dirty="0">
                <a:solidFill>
                  <a:srgbClr val="00000A"/>
                </a:solidFill>
                <a:effectLst/>
                <a:latin typeface="Times New Roman" panose="02020603050405020304" pitchFamily="18" charset="0"/>
                <a:ea typeface="Droid Sans Fallback"/>
                <a:cs typeface="Times New Roman" panose="02020603050405020304" pitchFamily="18" charset="0"/>
              </a:rPr>
              <a:t>Cloud Deployment suits it for high volumes of both reads &amp; writes.</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US" sz="1800" dirty="0">
                <a:solidFill>
                  <a:srgbClr val="00000A"/>
                </a:solidFill>
                <a:effectLst/>
                <a:latin typeface="Times New Roman" panose="02020603050405020304" pitchFamily="18" charset="0"/>
                <a:ea typeface="Droid Sans Fallback"/>
                <a:cs typeface="Times New Roman" panose="02020603050405020304" pitchFamily="18" charset="0"/>
              </a:rPr>
              <a:t>Access control is secured because of Cloud Security.</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US" sz="1800" dirty="0">
                <a:solidFill>
                  <a:srgbClr val="00000A"/>
                </a:solidFill>
                <a:effectLst/>
                <a:latin typeface="Times New Roman" panose="02020603050405020304" pitchFamily="18" charset="0"/>
                <a:ea typeface="Droid Sans Fallback"/>
                <a:cs typeface="Times New Roman" panose="02020603050405020304" pitchFamily="18" charset="0"/>
              </a:rPr>
              <a:t>Complete details of products from stock to prices.</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Bef>
                <a:spcPts val="1200"/>
              </a:spcBef>
              <a:spcAft>
                <a:spcPts val="1000"/>
              </a:spcAft>
              <a:buFont typeface="Arial" panose="020B0604020202020204" pitchFamily="34" charset="0"/>
              <a:buChar char="•"/>
              <a:tabLst>
                <a:tab pos="457200" algn="l"/>
                <a:tab pos="2828925" algn="l"/>
              </a:tabLst>
            </a:pPr>
            <a:r>
              <a:rPr lang="en-US" sz="1800" dirty="0">
                <a:solidFill>
                  <a:srgbClr val="00000A"/>
                </a:solidFill>
                <a:effectLst/>
                <a:latin typeface="Times New Roman" panose="02020603050405020304" pitchFamily="18" charset="0"/>
                <a:ea typeface="Droid Sans Fallback"/>
                <a:cs typeface="Times New Roman" panose="02020603050405020304" pitchFamily="18" charset="0"/>
              </a:rPr>
              <a:t>Provides 3 different types of users for accessing, i.e., Customer, Employee &amp; Manager.</a:t>
            </a:r>
            <a:endParaRPr lang="en-IN" sz="1800" dirty="0">
              <a:solidFill>
                <a:srgbClr val="00000A"/>
              </a:solidFill>
              <a:effectLst/>
              <a:latin typeface="Calibri" panose="020F0502020204030204" pitchFamily="34" charset="0"/>
              <a:ea typeface="Droid Sans Fallback"/>
              <a:cs typeface="Times New Roman" panose="02020603050405020304" pitchFamily="18" charset="0"/>
            </a:endParaRPr>
          </a:p>
          <a:p>
            <a:pPr rtl="0">
              <a:lnSpc>
                <a:spcPct val="150000"/>
              </a:lnSpc>
              <a:spcBef>
                <a:spcPts val="950"/>
              </a:spcBef>
            </a:pPr>
            <a:endParaRPr lang="en-US" sz="1800" dirty="0">
              <a:ea typeface="Meiryo" panose="020B0604030504040204" pitchFamily="34" charset="-128"/>
            </a:endParaRPr>
          </a:p>
        </p:txBody>
      </p:sp>
    </p:spTree>
    <p:extLst>
      <p:ext uri="{BB962C8B-B14F-4D97-AF65-F5344CB8AC3E}">
        <p14:creationId xmlns:p14="http://schemas.microsoft.com/office/powerpoint/2010/main" val="2528565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21</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2" y="-241805"/>
            <a:ext cx="6457717" cy="1580890"/>
          </a:xfrm>
        </p:spPr>
        <p:txBody>
          <a:bodyPr>
            <a:noAutofit/>
          </a:bodyPr>
          <a:lstStyle/>
          <a:p>
            <a:r>
              <a:rPr lang="en-US" sz="2400" dirty="0"/>
              <a:t>Proposed System:</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861024"/>
            <a:ext cx="7306236" cy="5676936"/>
          </a:xfrm>
        </p:spPr>
        <p:txBody>
          <a:bodyPr>
            <a:noAutofit/>
          </a:bodyPr>
          <a:lstStyle/>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Our E-commerce website will allow the people to buy the products easily, User friendly interface.</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All the products which will be listed on the website are approved by AGMARK, ISI, FPO Mark, The green &amp; brown dot, India Organic Certification &amp; Ecomark.</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Each employee will be properly approved by the manager, otherwise he cannot login and sell medicines.</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Manager can perform various operations such approve/reject employee, update employer/customer information, can see order details to maintain proper functionality and transparency.</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Cash on Delivery feature also available on our website.</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Payment Gateway integration for online transaction.</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24 * 7 availability of the website with reliable database.</a:t>
            </a:r>
            <a:endParaRPr lang="en-IN" sz="1300" dirty="0">
              <a:solidFill>
                <a:srgbClr val="00000A"/>
              </a:solidFill>
              <a:effectLst/>
              <a:ea typeface="Droid Sans Fallback"/>
            </a:endParaRPr>
          </a:p>
        </p:txBody>
      </p:sp>
    </p:spTree>
    <p:extLst>
      <p:ext uri="{BB962C8B-B14F-4D97-AF65-F5344CB8AC3E}">
        <p14:creationId xmlns:p14="http://schemas.microsoft.com/office/powerpoint/2010/main" val="86962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22</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2" y="-241805"/>
            <a:ext cx="6457717" cy="1580890"/>
          </a:xfrm>
        </p:spPr>
        <p:txBody>
          <a:bodyPr>
            <a:noAutofit/>
          </a:bodyPr>
          <a:lstStyle/>
          <a:p>
            <a:r>
              <a:rPr lang="en-US" sz="2400" dirty="0"/>
              <a:t>Scope:</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861024"/>
            <a:ext cx="7306236" cy="5676936"/>
          </a:xfrm>
        </p:spPr>
        <p:txBody>
          <a:bodyPr>
            <a:noAutofit/>
          </a:bodyPr>
          <a:lstStyle/>
          <a:p>
            <a:pPr marL="342900" lvl="0" indent="-342900" algn="just">
              <a:lnSpc>
                <a:spcPct val="150000"/>
              </a:lnSpc>
              <a:spcAft>
                <a:spcPts val="800"/>
              </a:spcAft>
              <a:buFont typeface="Symbol" panose="05050102010706020507" pitchFamily="18" charset="2"/>
              <a:buChar char=""/>
            </a:pPr>
            <a:r>
              <a:rPr lang="en-GB" sz="1300" dirty="0">
                <a:solidFill>
                  <a:srgbClr val="00000A"/>
                </a:solidFill>
                <a:effectLst/>
                <a:ea typeface="Droid Sans Fallback"/>
              </a:rPr>
              <a:t>A secure system application in terms of information retrieval.</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GB" sz="1300" dirty="0">
                <a:solidFill>
                  <a:srgbClr val="00000A"/>
                </a:solidFill>
                <a:effectLst/>
                <a:ea typeface="Droid Sans Fallback"/>
              </a:rPr>
              <a:t>A user-friendly website interface, which will help users to buy products easily.</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Data Security as none of the users’ data will be shared.</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Taking only necessary information from users while registering on website (no extra information).</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Proper Validation check while entering information (at the time of registration, login or while changing any other information) which will restrict users’ from entering any false information.</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Proper authorization of employees by manager. So, only valid employees can add products as this issue is concerned with people.</a:t>
            </a:r>
            <a:endParaRPr lang="en-IN" sz="13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300" dirty="0">
                <a:solidFill>
                  <a:srgbClr val="00000A"/>
                </a:solidFill>
                <a:effectLst/>
                <a:ea typeface="Droid Sans Fallback"/>
              </a:rPr>
              <a:t>Proper functionality and transparency of the website is maintained, as Manager can perform various operations.</a:t>
            </a:r>
            <a:endParaRPr lang="en-IN" sz="1300" dirty="0">
              <a:solidFill>
                <a:srgbClr val="00000A"/>
              </a:solidFill>
              <a:effectLst/>
              <a:ea typeface="Droid Sans Fallback"/>
            </a:endParaRPr>
          </a:p>
          <a:p>
            <a:pPr rtl="0">
              <a:lnSpc>
                <a:spcPct val="150000"/>
              </a:lnSpc>
              <a:spcBef>
                <a:spcPts val="950"/>
              </a:spcBef>
            </a:pPr>
            <a:endParaRPr lang="en-US" sz="1300" dirty="0">
              <a:ea typeface="Meiryo" panose="020B0604030504040204" pitchFamily="34" charset="-128"/>
            </a:endParaRPr>
          </a:p>
        </p:txBody>
      </p:sp>
    </p:spTree>
    <p:extLst>
      <p:ext uri="{BB962C8B-B14F-4D97-AF65-F5344CB8AC3E}">
        <p14:creationId xmlns:p14="http://schemas.microsoft.com/office/powerpoint/2010/main" val="393820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23</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3" y="-286628"/>
            <a:ext cx="6457717" cy="1580890"/>
          </a:xfrm>
        </p:spPr>
        <p:txBody>
          <a:bodyPr>
            <a:noAutofit/>
          </a:bodyPr>
          <a:lstStyle/>
          <a:p>
            <a:r>
              <a:rPr lang="en-US" sz="2400" dirty="0"/>
              <a:t>Feasibility Study:</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798270"/>
            <a:ext cx="7306236" cy="5676936"/>
          </a:xfrm>
        </p:spPr>
        <p:txBody>
          <a:bodyPr>
            <a:noAutofit/>
          </a:bodyPr>
          <a:lstStyle/>
          <a:p>
            <a:pPr marL="285750" lvl="0" indent="-285750">
              <a:lnSpc>
                <a:spcPct val="150000"/>
              </a:lnSpc>
              <a:spcAft>
                <a:spcPts val="300"/>
              </a:spcAft>
              <a:buFont typeface="Arial" panose="020B0604020202020204" pitchFamily="34" charset="0"/>
              <a:buChar char="•"/>
            </a:pPr>
            <a:r>
              <a:rPr lang="en-US" sz="1500" b="1" dirty="0">
                <a:solidFill>
                  <a:srgbClr val="00000A"/>
                </a:solidFill>
                <a:effectLst/>
                <a:ea typeface="Droid Sans Fallback"/>
              </a:rPr>
              <a:t>Financial Feasibility:</a:t>
            </a:r>
            <a:endParaRPr lang="en-IN" sz="1500" b="1" dirty="0">
              <a:solidFill>
                <a:srgbClr val="00000A"/>
              </a:solidFill>
              <a:ea typeface="Droid Sans Fallback"/>
            </a:endParaRPr>
          </a:p>
          <a:p>
            <a:pPr lvl="1" algn="just">
              <a:lnSpc>
                <a:spcPct val="150000"/>
              </a:lnSpc>
              <a:spcAft>
                <a:spcPts val="300"/>
              </a:spcAft>
            </a:pPr>
            <a:r>
              <a:rPr lang="en-US" sz="1300" dirty="0">
                <a:solidFill>
                  <a:srgbClr val="00000A"/>
                </a:solidFill>
                <a:effectLst/>
                <a:ea typeface="Droid Sans Fallback"/>
              </a:rPr>
              <a:t>Being a website, Consultpedia will have an associated hosting cost on AWS. Since the system doesn’t consist of any multimedia data transfer (except the images of medicine), bandwidth required for the operation of this application is very low. The system will follow the standard software engineering practices. No cost will be charged from the potential customers. From these it’s clear that our project is financially feasible.</a:t>
            </a:r>
            <a:endParaRPr lang="en-IN" sz="1300" dirty="0">
              <a:solidFill>
                <a:srgbClr val="00000A"/>
              </a:solidFill>
              <a:effectLst/>
              <a:ea typeface="Droid Sans Fallback"/>
            </a:endParaRPr>
          </a:p>
          <a:p>
            <a:pPr marL="285750" lvl="0" indent="-285750" algn="just">
              <a:lnSpc>
                <a:spcPct val="150000"/>
              </a:lnSpc>
              <a:spcAft>
                <a:spcPts val="300"/>
              </a:spcAft>
              <a:buFont typeface="Arial" panose="020B0604020202020204" pitchFamily="34" charset="0"/>
              <a:buChar char="•"/>
            </a:pPr>
            <a:r>
              <a:rPr lang="en-US" sz="1500" b="1" dirty="0">
                <a:solidFill>
                  <a:srgbClr val="00000A"/>
                </a:solidFill>
                <a:effectLst/>
                <a:ea typeface="Droid Sans Fallback"/>
              </a:rPr>
              <a:t>Resource and Time Feasibility:</a:t>
            </a:r>
            <a:endParaRPr lang="en-IN" sz="1500" b="1" dirty="0">
              <a:solidFill>
                <a:srgbClr val="00000A"/>
              </a:solidFill>
              <a:ea typeface="Droid Sans Fallback"/>
            </a:endParaRPr>
          </a:p>
          <a:p>
            <a:pPr lvl="0" algn="just">
              <a:lnSpc>
                <a:spcPct val="150000"/>
              </a:lnSpc>
              <a:spcAft>
                <a:spcPts val="300"/>
              </a:spcAft>
            </a:pPr>
            <a:r>
              <a:rPr lang="en-US" sz="1300" dirty="0">
                <a:solidFill>
                  <a:srgbClr val="00000A"/>
                </a:solidFill>
                <a:effectLst/>
                <a:ea typeface="Droid Sans Fallback"/>
              </a:rPr>
              <a:t>Resources that are required for our project includes:</a:t>
            </a:r>
            <a:endParaRPr lang="en-IN" sz="1300" dirty="0">
              <a:solidFill>
                <a:srgbClr val="00000A"/>
              </a:solidFill>
              <a:effectLst/>
              <a:ea typeface="Droid Sans Fallback"/>
            </a:endParaRPr>
          </a:p>
          <a:p>
            <a:pPr marL="285750" lvl="0" indent="-285750" algn="just">
              <a:lnSpc>
                <a:spcPct val="100000"/>
              </a:lnSpc>
              <a:spcAft>
                <a:spcPts val="800"/>
              </a:spcAft>
              <a:buFont typeface="Arial" panose="020B0604020202020204" pitchFamily="34" charset="0"/>
              <a:buChar char="•"/>
            </a:pPr>
            <a:r>
              <a:rPr lang="en-US" sz="1300" dirty="0">
                <a:solidFill>
                  <a:srgbClr val="00000A"/>
                </a:solidFill>
                <a:effectLst/>
                <a:ea typeface="Droid Sans Fallback"/>
              </a:rPr>
              <a:t>Programming device (Laptop) </a:t>
            </a:r>
            <a:endParaRPr lang="en-IN" sz="1300" dirty="0">
              <a:solidFill>
                <a:srgbClr val="00000A"/>
              </a:solidFill>
              <a:effectLst/>
              <a:ea typeface="Droid Sans Fallback"/>
            </a:endParaRPr>
          </a:p>
          <a:p>
            <a:pPr marL="285750" lvl="0" indent="-285750" algn="just">
              <a:lnSpc>
                <a:spcPct val="100000"/>
              </a:lnSpc>
              <a:spcAft>
                <a:spcPts val="800"/>
              </a:spcAft>
              <a:buFont typeface="Arial" panose="020B0604020202020204" pitchFamily="34" charset="0"/>
              <a:buChar char="•"/>
            </a:pPr>
            <a:r>
              <a:rPr lang="en-US" sz="1300" dirty="0">
                <a:solidFill>
                  <a:srgbClr val="00000A"/>
                </a:solidFill>
                <a:effectLst/>
                <a:ea typeface="Droid Sans Fallback"/>
              </a:rPr>
              <a:t>Programming tools (freely available) </a:t>
            </a:r>
            <a:endParaRPr lang="en-IN" sz="1300" dirty="0">
              <a:solidFill>
                <a:srgbClr val="00000A"/>
              </a:solidFill>
              <a:effectLst/>
              <a:ea typeface="Droid Sans Fallback"/>
            </a:endParaRPr>
          </a:p>
          <a:p>
            <a:pPr marL="285750" lvl="0" indent="-285750" algn="just">
              <a:lnSpc>
                <a:spcPct val="100000"/>
              </a:lnSpc>
              <a:spcAft>
                <a:spcPts val="800"/>
              </a:spcAft>
              <a:buFont typeface="Arial" panose="020B0604020202020204" pitchFamily="34" charset="0"/>
              <a:buChar char="•"/>
            </a:pPr>
            <a:r>
              <a:rPr lang="en-US" sz="1300" dirty="0">
                <a:solidFill>
                  <a:srgbClr val="00000A"/>
                </a:solidFill>
                <a:effectLst/>
                <a:ea typeface="Droid Sans Fallback"/>
              </a:rPr>
              <a:t>Programming individuals</a:t>
            </a:r>
            <a:endParaRPr lang="en-IN" sz="1300" dirty="0">
              <a:solidFill>
                <a:srgbClr val="00000A"/>
              </a:solidFill>
              <a:ea typeface="Droid Sans Fallback"/>
            </a:endParaRPr>
          </a:p>
          <a:p>
            <a:pPr lvl="0" algn="just">
              <a:lnSpc>
                <a:spcPct val="150000"/>
              </a:lnSpc>
              <a:spcAft>
                <a:spcPts val="800"/>
              </a:spcAft>
            </a:pPr>
            <a:r>
              <a:rPr lang="en-US" sz="1300" dirty="0">
                <a:solidFill>
                  <a:srgbClr val="00000A"/>
                </a:solidFill>
                <a:effectLst/>
                <a:ea typeface="Droid Sans Fallback"/>
              </a:rPr>
              <a:t> So, it’s clear that our project has the required resource feasibility.</a:t>
            </a:r>
            <a:endParaRPr lang="en-IN" sz="1300" dirty="0">
              <a:solidFill>
                <a:srgbClr val="00000A"/>
              </a:solidFill>
              <a:effectLst/>
              <a:ea typeface="Droid Sans Fallback"/>
            </a:endParaRPr>
          </a:p>
          <a:p>
            <a:pPr rtl="0">
              <a:lnSpc>
                <a:spcPct val="150000"/>
              </a:lnSpc>
              <a:spcBef>
                <a:spcPts val="950"/>
              </a:spcBef>
            </a:pPr>
            <a:endParaRPr lang="en-US" sz="1300" dirty="0">
              <a:ea typeface="Meiryo" panose="020B0604030504040204" pitchFamily="34" charset="-128"/>
            </a:endParaRPr>
          </a:p>
        </p:txBody>
      </p:sp>
    </p:spTree>
    <p:extLst>
      <p:ext uri="{BB962C8B-B14F-4D97-AF65-F5344CB8AC3E}">
        <p14:creationId xmlns:p14="http://schemas.microsoft.com/office/powerpoint/2010/main" val="398476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24</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594DC1AC-51C4-A0E0-47DC-124C624C90FB}"/>
              </a:ext>
            </a:extLst>
          </p:cNvPr>
          <p:cNvSpPr>
            <a:spLocks noGrp="1"/>
          </p:cNvSpPr>
          <p:nvPr>
            <p:ph idx="1"/>
          </p:nvPr>
        </p:nvSpPr>
        <p:spPr>
          <a:xfrm>
            <a:off x="4885763" y="-71717"/>
            <a:ext cx="7306236" cy="6766560"/>
          </a:xfrm>
        </p:spPr>
        <p:txBody>
          <a:bodyPr>
            <a:noAutofit/>
          </a:bodyPr>
          <a:lstStyle/>
          <a:p>
            <a:pPr marL="171450" indent="-171450" algn="just">
              <a:lnSpc>
                <a:spcPct val="150000"/>
              </a:lnSpc>
              <a:spcAft>
                <a:spcPts val="500"/>
              </a:spcAft>
              <a:buFont typeface="Arial" panose="020B0604020202020204" pitchFamily="34" charset="0"/>
              <a:buChar char="•"/>
            </a:pPr>
            <a:r>
              <a:rPr lang="en-US" sz="1500" b="1" dirty="0">
                <a:solidFill>
                  <a:srgbClr val="00000A"/>
                </a:solidFill>
                <a:ea typeface="Droid Sans Fallback"/>
              </a:rPr>
              <a:t>Technical</a:t>
            </a:r>
            <a:r>
              <a:rPr lang="en-US" sz="1500" b="1" dirty="0">
                <a:solidFill>
                  <a:srgbClr val="00000A"/>
                </a:solidFill>
                <a:effectLst/>
                <a:ea typeface="Droid Sans Fallback"/>
              </a:rPr>
              <a:t> Feasibility:</a:t>
            </a:r>
          </a:p>
          <a:p>
            <a:pPr lvl="1">
              <a:lnSpc>
                <a:spcPct val="150000"/>
              </a:lnSpc>
              <a:spcAft>
                <a:spcPts val="300"/>
              </a:spcAft>
            </a:pPr>
            <a:r>
              <a:rPr lang="en-US" sz="1200" dirty="0">
                <a:solidFill>
                  <a:srgbClr val="00000A"/>
                </a:solidFill>
                <a:effectLst/>
                <a:ea typeface="Droid Sans Fallback"/>
              </a:rPr>
              <a:t>Consultpedia is an e-commerce website. The main technologies and tools that are associated with it are:</a:t>
            </a:r>
            <a:endParaRPr lang="en-IN" sz="1200" dirty="0">
              <a:solidFill>
                <a:srgbClr val="00000A"/>
              </a:solidFill>
              <a:ea typeface="Droid Sans Fallback"/>
            </a:endParaRPr>
          </a:p>
          <a:p>
            <a:pPr marL="171450" lvl="1" indent="-171450">
              <a:lnSpc>
                <a:spcPct val="150000"/>
              </a:lnSpc>
              <a:spcAft>
                <a:spcPts val="300"/>
              </a:spcAft>
              <a:buFont typeface="Courier New" panose="02070309020205020404" pitchFamily="49" charset="0"/>
              <a:buChar char="o"/>
            </a:pPr>
            <a:r>
              <a:rPr lang="en-US" sz="1200" b="1" dirty="0">
                <a:solidFill>
                  <a:srgbClr val="000000"/>
                </a:solidFill>
                <a:effectLst/>
                <a:ea typeface="Times New Roman" panose="02020603050405020304" pitchFamily="18" charset="0"/>
              </a:rPr>
              <a:t>Front End: </a:t>
            </a:r>
            <a:r>
              <a:rPr lang="en-US" sz="1200" dirty="0">
                <a:solidFill>
                  <a:srgbClr val="000000"/>
                </a:solidFill>
                <a:effectLst/>
                <a:ea typeface="Times New Roman" panose="02020603050405020304" pitchFamily="18" charset="0"/>
              </a:rPr>
              <a:t>Angular Framework (JavaScript)</a:t>
            </a:r>
            <a:endParaRPr lang="en-IN" sz="1200" dirty="0">
              <a:solidFill>
                <a:srgbClr val="00000A"/>
              </a:solidFill>
              <a:effectLst/>
              <a:ea typeface="Droid Sans Fallback"/>
            </a:endParaRPr>
          </a:p>
          <a:p>
            <a:pPr marL="171450" indent="-171450" algn="just">
              <a:lnSpc>
                <a:spcPct val="150000"/>
              </a:lnSpc>
              <a:spcAft>
                <a:spcPts val="500"/>
              </a:spcAft>
              <a:buFont typeface="Courier New" panose="02070309020205020404" pitchFamily="49" charset="0"/>
              <a:buChar char="o"/>
            </a:pPr>
            <a:r>
              <a:rPr lang="en-US" sz="1200" b="1" dirty="0">
                <a:solidFill>
                  <a:srgbClr val="000000"/>
                </a:solidFill>
                <a:effectLst/>
                <a:ea typeface="Times New Roman" panose="02020603050405020304" pitchFamily="18" charset="0"/>
              </a:rPr>
              <a:t>Backend: </a:t>
            </a:r>
            <a:r>
              <a:rPr lang="en-US" sz="1200" dirty="0">
                <a:solidFill>
                  <a:srgbClr val="000000"/>
                </a:solidFill>
                <a:effectLst/>
                <a:ea typeface="Times New Roman" panose="02020603050405020304" pitchFamily="18" charset="0"/>
              </a:rPr>
              <a:t>Spring-Boot Framework (Java)</a:t>
            </a:r>
            <a:endParaRPr lang="en-IN" sz="1200" dirty="0">
              <a:solidFill>
                <a:srgbClr val="00000A"/>
              </a:solidFill>
              <a:effectLst/>
              <a:ea typeface="Droid Sans Fallback"/>
            </a:endParaRPr>
          </a:p>
          <a:p>
            <a:pPr marL="171450" indent="-171450" algn="just">
              <a:lnSpc>
                <a:spcPct val="150000"/>
              </a:lnSpc>
              <a:spcAft>
                <a:spcPts val="500"/>
              </a:spcAft>
              <a:buFont typeface="Courier New" panose="02070309020205020404" pitchFamily="49" charset="0"/>
              <a:buChar char="o"/>
            </a:pPr>
            <a:r>
              <a:rPr lang="en-US" sz="1200" b="1" dirty="0">
                <a:solidFill>
                  <a:srgbClr val="000000"/>
                </a:solidFill>
                <a:effectLst/>
                <a:ea typeface="Times New Roman" panose="02020603050405020304" pitchFamily="18" charset="0"/>
              </a:rPr>
              <a:t>Database: </a:t>
            </a:r>
            <a:r>
              <a:rPr lang="en-US" sz="1200" dirty="0">
                <a:solidFill>
                  <a:srgbClr val="000000"/>
                </a:solidFill>
                <a:effectLst/>
                <a:ea typeface="Times New Roman" panose="02020603050405020304" pitchFamily="18" charset="0"/>
              </a:rPr>
              <a:t>PostgreSQL</a:t>
            </a:r>
            <a:endParaRPr lang="en-IN" sz="1200" dirty="0">
              <a:solidFill>
                <a:srgbClr val="00000A"/>
              </a:solidFill>
              <a:effectLst/>
              <a:ea typeface="Droid Sans Fallback"/>
            </a:endParaRPr>
          </a:p>
          <a:p>
            <a:pPr marL="171450" indent="-171450" algn="just">
              <a:lnSpc>
                <a:spcPct val="150000"/>
              </a:lnSpc>
              <a:spcAft>
                <a:spcPts val="500"/>
              </a:spcAft>
              <a:buFont typeface="Courier New" panose="02070309020205020404" pitchFamily="49" charset="0"/>
              <a:buChar char="o"/>
            </a:pPr>
            <a:r>
              <a:rPr lang="en-US" sz="1200" b="1" dirty="0">
                <a:solidFill>
                  <a:srgbClr val="000000"/>
                </a:solidFill>
                <a:effectLst/>
                <a:ea typeface="Times New Roman" panose="02020603050405020304" pitchFamily="18" charset="0"/>
              </a:rPr>
              <a:t>Software Used: </a:t>
            </a:r>
            <a:r>
              <a:rPr lang="en-US" sz="1200" dirty="0">
                <a:solidFill>
                  <a:srgbClr val="000000"/>
                </a:solidFill>
                <a:effectLst/>
                <a:ea typeface="Times New Roman" panose="02020603050405020304" pitchFamily="18" charset="0"/>
              </a:rPr>
              <a:t>Visual Studio Code, IntelliJ IDEA, JIRA</a:t>
            </a:r>
            <a:endParaRPr lang="en-IN" sz="1200" dirty="0">
              <a:solidFill>
                <a:srgbClr val="00000A"/>
              </a:solidFill>
              <a:effectLst/>
              <a:ea typeface="Droid Sans Fallback"/>
            </a:endParaRPr>
          </a:p>
          <a:p>
            <a:pPr marL="171450" indent="-171450" algn="just">
              <a:lnSpc>
                <a:spcPct val="150000"/>
              </a:lnSpc>
              <a:spcAft>
                <a:spcPts val="500"/>
              </a:spcAft>
              <a:buFont typeface="Courier New" panose="02070309020205020404" pitchFamily="49" charset="0"/>
              <a:buChar char="o"/>
            </a:pPr>
            <a:r>
              <a:rPr lang="en-US" sz="1200" b="1" dirty="0">
                <a:solidFill>
                  <a:srgbClr val="00000A"/>
                </a:solidFill>
                <a:effectLst/>
                <a:ea typeface="Droid Sans Fallback"/>
              </a:rPr>
              <a:t>Deployment Tools: </a:t>
            </a:r>
            <a:r>
              <a:rPr lang="en-US" sz="1200" dirty="0">
                <a:solidFill>
                  <a:srgbClr val="00000A"/>
                </a:solidFill>
                <a:effectLst/>
                <a:ea typeface="Droid Sans Fallback"/>
              </a:rPr>
              <a:t>AWS Elastic Beanstalk, AWS S3, Beanstalk &amp; RDS</a:t>
            </a:r>
            <a:endParaRPr lang="en-IN" sz="1200" dirty="0">
              <a:solidFill>
                <a:srgbClr val="00000A"/>
              </a:solidFill>
              <a:ea typeface="Droid Sans Fallback"/>
            </a:endParaRPr>
          </a:p>
          <a:p>
            <a:pPr algn="just">
              <a:lnSpc>
                <a:spcPct val="150000"/>
              </a:lnSpc>
              <a:spcAft>
                <a:spcPts val="500"/>
              </a:spcAft>
            </a:pPr>
            <a:r>
              <a:rPr lang="en-US" sz="1200" dirty="0">
                <a:solidFill>
                  <a:srgbClr val="00000A"/>
                </a:solidFill>
                <a:effectLst/>
                <a:ea typeface="Droid Sans Fallback"/>
              </a:rPr>
              <a:t>Each of the technologies are freely available and the technical skills required are manageable. Time limitations of the product development and the ease of implementing using these technologies are synchronized. From these it’s clear that our project is technically feasible.</a:t>
            </a:r>
          </a:p>
          <a:p>
            <a:pPr marL="171450" indent="-171450" algn="just">
              <a:lnSpc>
                <a:spcPct val="150000"/>
              </a:lnSpc>
              <a:spcAft>
                <a:spcPts val="500"/>
              </a:spcAft>
              <a:buFont typeface="Arial" panose="020B0604020202020204" pitchFamily="34" charset="0"/>
              <a:buChar char="•"/>
            </a:pPr>
            <a:r>
              <a:rPr lang="en-US" sz="1500" b="1" dirty="0">
                <a:solidFill>
                  <a:srgbClr val="00000A"/>
                </a:solidFill>
                <a:effectLst/>
                <a:ea typeface="Droid Sans Fallback"/>
              </a:rPr>
              <a:t>Social/Legal Feasibility:</a:t>
            </a:r>
          </a:p>
          <a:p>
            <a:pPr algn="just">
              <a:lnSpc>
                <a:spcPct val="150000"/>
              </a:lnSpc>
              <a:spcAft>
                <a:spcPts val="500"/>
              </a:spcAft>
            </a:pPr>
            <a:r>
              <a:rPr lang="en-US" sz="1200" dirty="0">
                <a:solidFill>
                  <a:srgbClr val="00000A"/>
                </a:solidFill>
                <a:effectLst/>
                <a:ea typeface="Droid Sans Fallback"/>
              </a:rPr>
              <a:t>Consultpedia uses freely available development tools, and provide the system as an open-source system. Only the maintenance cost will be charged from potential customers. Java packages, servers, Angular libraries, AWS services that are used in this system are free &amp; open-source.</a:t>
            </a:r>
            <a:endParaRPr lang="en-IN" sz="1200" dirty="0">
              <a:solidFill>
                <a:srgbClr val="00000A"/>
              </a:solidFill>
              <a:effectLst/>
              <a:ea typeface="Droid Sans Fallback"/>
            </a:endParaRPr>
          </a:p>
          <a:p>
            <a:pPr algn="just">
              <a:lnSpc>
                <a:spcPct val="150000"/>
              </a:lnSpc>
              <a:spcAft>
                <a:spcPts val="500"/>
              </a:spcAft>
            </a:pPr>
            <a:endParaRPr lang="en-IN" sz="1400" b="1" dirty="0">
              <a:solidFill>
                <a:srgbClr val="00000A"/>
              </a:solidFill>
              <a:ea typeface="Droid Sans Fallback"/>
            </a:endParaRPr>
          </a:p>
          <a:p>
            <a:pPr algn="just">
              <a:lnSpc>
                <a:spcPct val="150000"/>
              </a:lnSpc>
              <a:spcAft>
                <a:spcPts val="500"/>
              </a:spcAft>
            </a:pPr>
            <a:endParaRPr lang="en-US" sz="1200" dirty="0">
              <a:solidFill>
                <a:srgbClr val="00000A"/>
              </a:solidFill>
              <a:ea typeface="Droid Sans Fallback"/>
            </a:endParaRPr>
          </a:p>
          <a:p>
            <a:pPr algn="just">
              <a:lnSpc>
                <a:spcPct val="150000"/>
              </a:lnSpc>
              <a:spcAft>
                <a:spcPts val="500"/>
              </a:spcAft>
            </a:pPr>
            <a:endParaRPr lang="en-IN" sz="1200" dirty="0">
              <a:solidFill>
                <a:srgbClr val="00000A"/>
              </a:solidFill>
              <a:effectLst/>
              <a:ea typeface="Droid Sans Fallback"/>
            </a:endParaRPr>
          </a:p>
          <a:p>
            <a:pPr rtl="0">
              <a:lnSpc>
                <a:spcPct val="150000"/>
              </a:lnSpc>
              <a:spcBef>
                <a:spcPts val="950"/>
              </a:spcBef>
            </a:pPr>
            <a:endParaRPr lang="en-US" sz="1300" dirty="0">
              <a:ea typeface="Meiryo" panose="020B0604030504040204" pitchFamily="34" charset="-128"/>
            </a:endParaRPr>
          </a:p>
        </p:txBody>
      </p:sp>
    </p:spTree>
    <p:extLst>
      <p:ext uri="{BB962C8B-B14F-4D97-AF65-F5344CB8AC3E}">
        <p14:creationId xmlns:p14="http://schemas.microsoft.com/office/powerpoint/2010/main" val="265954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25</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594DC1AC-51C4-A0E0-47DC-124C624C90FB}"/>
              </a:ext>
            </a:extLst>
          </p:cNvPr>
          <p:cNvSpPr>
            <a:spLocks noGrp="1"/>
          </p:cNvSpPr>
          <p:nvPr>
            <p:ph idx="1"/>
          </p:nvPr>
        </p:nvSpPr>
        <p:spPr>
          <a:xfrm>
            <a:off x="4885763" y="215153"/>
            <a:ext cx="7306236" cy="6766560"/>
          </a:xfrm>
        </p:spPr>
        <p:txBody>
          <a:bodyPr>
            <a:noAutofit/>
          </a:bodyPr>
          <a:lstStyle/>
          <a:p>
            <a:pPr marL="285750" lvl="0" indent="-285750">
              <a:lnSpc>
                <a:spcPct val="150000"/>
              </a:lnSpc>
              <a:spcAft>
                <a:spcPts val="300"/>
              </a:spcAft>
              <a:buFont typeface="Arial" panose="020B0604020202020204" pitchFamily="34" charset="0"/>
              <a:buChar char="•"/>
            </a:pPr>
            <a:r>
              <a:rPr lang="en-US" b="1" dirty="0">
                <a:solidFill>
                  <a:srgbClr val="00000A"/>
                </a:solidFill>
                <a:effectLst/>
                <a:ea typeface="Droid Sans Fallback"/>
              </a:rPr>
              <a:t>Risk Feasibility:</a:t>
            </a:r>
            <a:endParaRPr lang="en-IN" b="1" dirty="0">
              <a:solidFill>
                <a:srgbClr val="00000A"/>
              </a:solidFill>
              <a:ea typeface="Droid Sans Fallback"/>
            </a:endParaRPr>
          </a:p>
          <a:p>
            <a:pPr lvl="0" algn="just">
              <a:lnSpc>
                <a:spcPct val="150000"/>
              </a:lnSpc>
              <a:spcAft>
                <a:spcPts val="300"/>
              </a:spcAft>
            </a:pPr>
            <a:r>
              <a:rPr lang="en-US" sz="1300" dirty="0">
                <a:solidFill>
                  <a:srgbClr val="00000A"/>
                </a:solidFill>
                <a:effectLst/>
                <a:ea typeface="Droid Sans Fallback"/>
              </a:rPr>
              <a:t>Risk feasibility can be discussed under several contexts:</a:t>
            </a:r>
            <a:endParaRPr lang="en-IN" sz="1300" dirty="0">
              <a:solidFill>
                <a:srgbClr val="00000A"/>
              </a:solidFill>
              <a:ea typeface="Droid Sans Fallback"/>
            </a:endParaRPr>
          </a:p>
          <a:p>
            <a:pPr marL="285750" lvl="0" indent="-285750" algn="just">
              <a:lnSpc>
                <a:spcPct val="150000"/>
              </a:lnSpc>
              <a:spcAft>
                <a:spcPts val="300"/>
              </a:spcAft>
              <a:buFont typeface="Courier New" panose="02070309020205020404" pitchFamily="49" charset="0"/>
              <a:buChar char="o"/>
            </a:pPr>
            <a:r>
              <a:rPr lang="en-US" sz="1300" b="1" dirty="0">
                <a:solidFill>
                  <a:srgbClr val="00000A"/>
                </a:solidFill>
                <a:effectLst/>
                <a:ea typeface="Droid Sans Fallback"/>
              </a:rPr>
              <a:t>Risk associated with size: </a:t>
            </a:r>
            <a:r>
              <a:rPr lang="en-US" sz="1300" dirty="0">
                <a:solidFill>
                  <a:srgbClr val="00000A"/>
                </a:solidFill>
                <a:effectLst/>
                <a:ea typeface="Droid Sans Fallback"/>
              </a:rPr>
              <a:t>As the system, doesn’t contain any multimedia aspect (except the images of medicine), the file sizes and the complete project size will not exceed 500MB.</a:t>
            </a:r>
            <a:endParaRPr lang="en-IN" sz="1300" dirty="0">
              <a:solidFill>
                <a:srgbClr val="00000A"/>
              </a:solidFill>
              <a:ea typeface="Droid Sans Fallback"/>
            </a:endParaRPr>
          </a:p>
          <a:p>
            <a:pPr marL="285750" lvl="0" indent="-285750" algn="just">
              <a:lnSpc>
                <a:spcPct val="150000"/>
              </a:lnSpc>
              <a:spcAft>
                <a:spcPts val="300"/>
              </a:spcAft>
              <a:buFont typeface="Courier New" panose="02070309020205020404" pitchFamily="49" charset="0"/>
              <a:buChar char="o"/>
            </a:pPr>
            <a:r>
              <a:rPr lang="en-US" sz="1300" b="1" dirty="0">
                <a:solidFill>
                  <a:srgbClr val="00000A"/>
                </a:solidFill>
                <a:effectLst/>
                <a:ea typeface="Droid Sans Fallback"/>
              </a:rPr>
              <a:t>Business impact risks: </a:t>
            </a:r>
            <a:r>
              <a:rPr lang="en-US" sz="1300" dirty="0">
                <a:solidFill>
                  <a:srgbClr val="00000A"/>
                </a:solidFill>
                <a:effectLst/>
                <a:ea typeface="Droid Sans Fallback"/>
              </a:rPr>
              <a:t>The project Consultpedia will have several deadlines and deliverables that are scheduled successively. </a:t>
            </a:r>
            <a:endParaRPr lang="en-IN" sz="1300" dirty="0">
              <a:solidFill>
                <a:srgbClr val="00000A"/>
              </a:solidFill>
              <a:ea typeface="Droid Sans Fallback"/>
            </a:endParaRPr>
          </a:p>
          <a:p>
            <a:pPr marL="285750" lvl="0" indent="-285750" algn="just">
              <a:lnSpc>
                <a:spcPct val="150000"/>
              </a:lnSpc>
              <a:spcAft>
                <a:spcPts val="300"/>
              </a:spcAft>
              <a:buFont typeface="Courier New" panose="02070309020205020404" pitchFamily="49" charset="0"/>
              <a:buChar char="o"/>
            </a:pPr>
            <a:r>
              <a:rPr lang="en-US" sz="1300" b="1" dirty="0">
                <a:solidFill>
                  <a:srgbClr val="00000A"/>
                </a:solidFill>
                <a:effectLst/>
                <a:ea typeface="Droid Sans Fallback"/>
              </a:rPr>
              <a:t>Process issue risks: </a:t>
            </a:r>
            <a:r>
              <a:rPr lang="en-US" sz="1300" dirty="0">
                <a:solidFill>
                  <a:srgbClr val="00000A"/>
                </a:solidFill>
                <a:effectLst/>
                <a:ea typeface="Droid Sans Fallback"/>
              </a:rPr>
              <a:t>Consultpedia will follow the Agile software development process. This provides the flexibility to accommodate changing software requirements of it.</a:t>
            </a:r>
            <a:endParaRPr lang="en-IN" sz="1300" dirty="0">
              <a:solidFill>
                <a:srgbClr val="00000A"/>
              </a:solidFill>
              <a:ea typeface="Droid Sans Fallback"/>
            </a:endParaRPr>
          </a:p>
          <a:p>
            <a:pPr marL="285750" lvl="0" indent="-285750" algn="just">
              <a:lnSpc>
                <a:spcPct val="150000"/>
              </a:lnSpc>
              <a:spcAft>
                <a:spcPts val="300"/>
              </a:spcAft>
              <a:buFont typeface="Courier New" panose="02070309020205020404" pitchFamily="49" charset="0"/>
              <a:buChar char="o"/>
            </a:pPr>
            <a:r>
              <a:rPr lang="en-US" sz="1300" b="1" dirty="0">
                <a:solidFill>
                  <a:srgbClr val="00000A"/>
                </a:solidFill>
                <a:effectLst/>
                <a:ea typeface="Droid Sans Fallback"/>
              </a:rPr>
              <a:t>Development environment risks: </a:t>
            </a:r>
            <a:r>
              <a:rPr lang="en-US" sz="1300" dirty="0">
                <a:solidFill>
                  <a:srgbClr val="00000A"/>
                </a:solidFill>
                <a:effectLst/>
                <a:ea typeface="Droid Sans Fallback"/>
              </a:rPr>
              <a:t>Software Project Management tools are available for free which will help in analyzing &amp; designing, compiling &amp; code-generation, testing, database management.</a:t>
            </a:r>
            <a:endParaRPr lang="en-IN" sz="1300" dirty="0">
              <a:solidFill>
                <a:srgbClr val="00000A"/>
              </a:solidFill>
              <a:ea typeface="Droid Sans Fallback"/>
            </a:endParaRPr>
          </a:p>
          <a:p>
            <a:pPr algn="just">
              <a:lnSpc>
                <a:spcPct val="150000"/>
              </a:lnSpc>
              <a:spcAft>
                <a:spcPts val="500"/>
              </a:spcAft>
            </a:pPr>
            <a:endParaRPr lang="en-IN" sz="1300" b="1" dirty="0">
              <a:solidFill>
                <a:srgbClr val="00000A"/>
              </a:solidFill>
              <a:ea typeface="Droid Sans Fallback"/>
            </a:endParaRPr>
          </a:p>
          <a:p>
            <a:pPr algn="just">
              <a:lnSpc>
                <a:spcPct val="150000"/>
              </a:lnSpc>
              <a:spcAft>
                <a:spcPts val="500"/>
              </a:spcAft>
            </a:pPr>
            <a:endParaRPr lang="en-US" sz="1300" dirty="0">
              <a:solidFill>
                <a:srgbClr val="00000A"/>
              </a:solidFill>
              <a:ea typeface="Droid Sans Fallback"/>
            </a:endParaRPr>
          </a:p>
          <a:p>
            <a:pPr algn="just">
              <a:lnSpc>
                <a:spcPct val="150000"/>
              </a:lnSpc>
              <a:spcAft>
                <a:spcPts val="500"/>
              </a:spcAft>
            </a:pPr>
            <a:endParaRPr lang="en-IN" sz="1300" dirty="0">
              <a:solidFill>
                <a:srgbClr val="00000A"/>
              </a:solidFill>
              <a:effectLst/>
              <a:ea typeface="Droid Sans Fallback"/>
            </a:endParaRPr>
          </a:p>
          <a:p>
            <a:pPr rtl="0">
              <a:lnSpc>
                <a:spcPct val="150000"/>
              </a:lnSpc>
              <a:spcBef>
                <a:spcPts val="950"/>
              </a:spcBef>
            </a:pPr>
            <a:endParaRPr lang="en-US" sz="1300" dirty="0">
              <a:ea typeface="Meiryo" panose="020B0604030504040204" pitchFamily="34" charset="-128"/>
            </a:endParaRPr>
          </a:p>
        </p:txBody>
      </p:sp>
    </p:spTree>
    <p:extLst>
      <p:ext uri="{BB962C8B-B14F-4D97-AF65-F5344CB8AC3E}">
        <p14:creationId xmlns:p14="http://schemas.microsoft.com/office/powerpoint/2010/main" val="2507772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26</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3" y="-389723"/>
            <a:ext cx="6457717" cy="1580890"/>
          </a:xfrm>
        </p:spPr>
        <p:txBody>
          <a:bodyPr>
            <a:noAutofit/>
          </a:bodyPr>
          <a:lstStyle/>
          <a:p>
            <a:r>
              <a:rPr lang="en-US" sz="2400" dirty="0"/>
              <a:t>Functional Requirements:</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719467"/>
            <a:ext cx="7306236" cy="5676936"/>
          </a:xfrm>
        </p:spPr>
        <p:txBody>
          <a:bodyPr>
            <a:noAutofit/>
          </a:bodyPr>
          <a:lstStyle/>
          <a:p>
            <a:pPr marL="342900" lvl="0" indent="-342900" algn="just">
              <a:lnSpc>
                <a:spcPct val="150000"/>
              </a:lnSpc>
              <a:buFont typeface="Symbol" panose="05050102010706020507" pitchFamily="18" charset="2"/>
              <a:buChar char=""/>
            </a:pPr>
            <a:r>
              <a:rPr lang="en-US" sz="1400" dirty="0">
                <a:solidFill>
                  <a:srgbClr val="00000A"/>
                </a:solidFill>
                <a:effectLst/>
                <a:ea typeface="Droid Sans Fallback"/>
              </a:rPr>
              <a:t>Customer can register on the website.</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It is necessary that the manager must approve employee for the first time and only after a successful approval, he will be able to login to the website.</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Manager can login and see the details about the Employees, Customers, Stocks and Orders.</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Manager, Employee and Customer can forget and change password.</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Manager can update &amp; delete customer information, employee information and orders information. </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Employee can add products, view &amp; update stock, cancel/finish customer orders.</a:t>
            </a:r>
            <a:endParaRPr lang="en-IN" sz="1400" dirty="0">
              <a:solidFill>
                <a:srgbClr val="00000A"/>
              </a:solidFill>
              <a:effectLst/>
              <a:ea typeface="Droid Sans Fallback"/>
            </a:endParaRPr>
          </a:p>
          <a:p>
            <a:pPr marL="342900" lvl="0" indent="-342900" algn="just">
              <a:lnSpc>
                <a:spcPct val="150000"/>
              </a:lnSpc>
              <a:spcAft>
                <a:spcPts val="800"/>
              </a:spcAft>
              <a:buFont typeface="Symbol" panose="05050102010706020507" pitchFamily="18" charset="2"/>
              <a:buChar char=""/>
            </a:pPr>
            <a:r>
              <a:rPr lang="en-US" sz="1400" dirty="0">
                <a:solidFill>
                  <a:srgbClr val="00000A"/>
                </a:solidFill>
                <a:effectLst/>
                <a:ea typeface="Droid Sans Fallback"/>
              </a:rPr>
              <a:t>Customer can order products, make payments, view past orders.</a:t>
            </a:r>
            <a:endParaRPr lang="en-IN" sz="1400" dirty="0">
              <a:solidFill>
                <a:srgbClr val="00000A"/>
              </a:solidFill>
              <a:effectLst/>
              <a:ea typeface="Droid Sans Fallback"/>
            </a:endParaRPr>
          </a:p>
          <a:p>
            <a:pPr rtl="0">
              <a:lnSpc>
                <a:spcPct val="150000"/>
              </a:lnSpc>
              <a:spcBef>
                <a:spcPts val="950"/>
              </a:spcBef>
            </a:pPr>
            <a:endParaRPr lang="en-US" sz="1400" dirty="0">
              <a:ea typeface="Meiryo" panose="020B0604030504040204" pitchFamily="34" charset="-128"/>
            </a:endParaRPr>
          </a:p>
        </p:txBody>
      </p:sp>
    </p:spTree>
    <p:extLst>
      <p:ext uri="{BB962C8B-B14F-4D97-AF65-F5344CB8AC3E}">
        <p14:creationId xmlns:p14="http://schemas.microsoft.com/office/powerpoint/2010/main" val="88993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27</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3" y="-389723"/>
            <a:ext cx="6457717" cy="1580890"/>
          </a:xfrm>
        </p:spPr>
        <p:txBody>
          <a:bodyPr>
            <a:noAutofit/>
          </a:bodyPr>
          <a:lstStyle/>
          <a:p>
            <a:r>
              <a:rPr lang="en-US" sz="2400" dirty="0"/>
              <a:t>Non-Functional Requirements:</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85764" y="861024"/>
            <a:ext cx="7306236" cy="5676936"/>
          </a:xfrm>
        </p:spPr>
        <p:txBody>
          <a:bodyPr>
            <a:noAutofit/>
          </a:bodyPr>
          <a:lstStyle/>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Usability: T</a:t>
            </a:r>
            <a:r>
              <a:rPr lang="en-US" sz="1100" dirty="0">
                <a:solidFill>
                  <a:srgbClr val="00000A"/>
                </a:solidFill>
                <a:effectLst/>
                <a:ea typeface="Droid Sans Fallback"/>
              </a:rPr>
              <a:t>he website has an easy-to-use interface to enhance customers experience and hence users can smoothly crawl over the webpages.</a:t>
            </a:r>
            <a:endParaRPr lang="en-IN" sz="1100" dirty="0">
              <a:solidFill>
                <a:srgbClr val="00000A"/>
              </a:solidFill>
              <a:effectLst/>
              <a:ea typeface="Droid Sans Fallback"/>
            </a:endParaRPr>
          </a:p>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Reliability: </a:t>
            </a:r>
            <a:r>
              <a:rPr lang="en-US" sz="1100" dirty="0">
                <a:solidFill>
                  <a:srgbClr val="00000A"/>
                </a:solidFill>
                <a:effectLst/>
                <a:ea typeface="Droid Sans Fallback"/>
              </a:rPr>
              <a:t>The system produces accurate results and hence user can rely on the data being showed to them.</a:t>
            </a:r>
            <a:endParaRPr lang="en-IN" sz="1100" dirty="0">
              <a:solidFill>
                <a:srgbClr val="00000A"/>
              </a:solidFill>
              <a:effectLst/>
              <a:ea typeface="Droid Sans Fallback"/>
            </a:endParaRPr>
          </a:p>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 Availability: </a:t>
            </a:r>
            <a:r>
              <a:rPr lang="en-US" sz="1100" dirty="0">
                <a:solidFill>
                  <a:srgbClr val="00000A"/>
                </a:solidFill>
                <a:effectLst/>
                <a:ea typeface="Droid Sans Fallback"/>
              </a:rPr>
              <a:t>As it is an online platform which will be available to users 24 hours a day, 7 days a week (24 * 7).</a:t>
            </a:r>
            <a:endParaRPr lang="en-IN" sz="1100" dirty="0">
              <a:solidFill>
                <a:srgbClr val="00000A"/>
              </a:solidFill>
              <a:effectLst/>
              <a:ea typeface="Droid Sans Fallback"/>
            </a:endParaRPr>
          </a:p>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Performance</a:t>
            </a:r>
            <a:r>
              <a:rPr lang="en-US" sz="1100" dirty="0">
                <a:solidFill>
                  <a:srgbClr val="00000A"/>
                </a:solidFill>
                <a:effectLst/>
                <a:ea typeface="Droid Sans Fallback"/>
              </a:rPr>
              <a:t>: The system will respond to user’s action and display results immediately and takes just fraction of seconds to switch between multiple web pages. </a:t>
            </a:r>
            <a:endParaRPr lang="en-IN" sz="1100" dirty="0">
              <a:solidFill>
                <a:srgbClr val="00000A"/>
              </a:solidFill>
              <a:effectLst/>
              <a:ea typeface="Droid Sans Fallback"/>
            </a:endParaRPr>
          </a:p>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Security: </a:t>
            </a:r>
            <a:r>
              <a:rPr lang="en-US" sz="1100" dirty="0">
                <a:solidFill>
                  <a:srgbClr val="00000A"/>
                </a:solidFill>
                <a:effectLst/>
                <a:ea typeface="Droid Sans Fallback"/>
              </a:rPr>
              <a:t>The system must prevent Customers from changing the price of products other than ordering and making payments. It must also prevent Employees from interfering other employees. Only Manager can delete customer, employee and maintain both employee and customer information. Only employee can view stock and add products. User’s data is never shared with anyone. Also, the payment information (if any) is completely secured. </a:t>
            </a:r>
            <a:endParaRPr lang="en-IN" sz="1100" dirty="0">
              <a:solidFill>
                <a:srgbClr val="00000A"/>
              </a:solidFill>
              <a:effectLst/>
              <a:ea typeface="Droid Sans Fallback"/>
            </a:endParaRPr>
          </a:p>
          <a:p>
            <a:pPr marL="342900" lvl="0" indent="-342900" algn="just">
              <a:lnSpc>
                <a:spcPct val="150000"/>
              </a:lnSpc>
              <a:spcAft>
                <a:spcPts val="500"/>
              </a:spcAft>
              <a:buFont typeface="+mj-lt"/>
              <a:buAutoNum type="romanUcPeriod"/>
            </a:pPr>
            <a:r>
              <a:rPr lang="en-US" sz="1100" b="1" dirty="0">
                <a:solidFill>
                  <a:srgbClr val="00000A"/>
                </a:solidFill>
                <a:effectLst/>
                <a:ea typeface="Droid Sans Fallback"/>
              </a:rPr>
              <a:t>Design Constraints: </a:t>
            </a:r>
            <a:r>
              <a:rPr lang="en-US" sz="1100" dirty="0">
                <a:solidFill>
                  <a:srgbClr val="00000A"/>
                </a:solidFill>
                <a:effectLst/>
                <a:ea typeface="Droid Sans Fallback"/>
              </a:rPr>
              <a:t>The system shall provide an easy-to-use Web User Interface.</a:t>
            </a:r>
            <a:endParaRPr lang="en-IN" sz="1100" dirty="0">
              <a:solidFill>
                <a:srgbClr val="00000A"/>
              </a:solidFill>
              <a:effectLst/>
              <a:ea typeface="Droid Sans Fallback"/>
            </a:endParaRPr>
          </a:p>
        </p:txBody>
      </p:sp>
    </p:spTree>
    <p:extLst>
      <p:ext uri="{BB962C8B-B14F-4D97-AF65-F5344CB8AC3E}">
        <p14:creationId xmlns:p14="http://schemas.microsoft.com/office/powerpoint/2010/main" val="1901791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8048851" y="1637813"/>
            <a:ext cx="4737159" cy="2528515"/>
          </a:xfrm>
        </p:spPr>
        <p:txBody>
          <a:bodyPr/>
          <a:lstStyle/>
          <a:p>
            <a:r>
              <a:rPr lang="en-US" dirty="0"/>
              <a:t>Technologies</a:t>
            </a:r>
            <a:br>
              <a:rPr lang="en-US" dirty="0"/>
            </a:br>
            <a:r>
              <a:rPr lang="en-US" dirty="0"/>
              <a:t>      Used</a:t>
            </a:r>
          </a:p>
        </p:txBody>
      </p:sp>
      <p:sp>
        <p:nvSpPr>
          <p:cNvPr id="6" name="Picture Placeholder 5">
            <a:extLst>
              <a:ext uri="{FF2B5EF4-FFF2-40B4-BE49-F238E27FC236}">
                <a16:creationId xmlns:a16="http://schemas.microsoft.com/office/drawing/2014/main" id="{3CE62258-53ED-452F-9121-002D5DAADE23}"/>
              </a:ext>
            </a:extLst>
          </p:cNvPr>
          <p:cNvSpPr>
            <a:spLocks noGrp="1"/>
          </p:cNvSpPr>
          <p:nvPr>
            <p:ph type="pic" sz="quarter" idx="13"/>
          </p:nvPr>
        </p:nvSpPr>
        <p:spPr/>
      </p:sp>
      <p:pic>
        <p:nvPicPr>
          <p:cNvPr id="2068" name="Picture 20" descr="Tool box Pictures, Tool box Stock Photos &amp; Images | Depositphotos®">
            <a:extLst>
              <a:ext uri="{FF2B5EF4-FFF2-40B4-BE49-F238E27FC236}">
                <a16:creationId xmlns:a16="http://schemas.microsoft.com/office/drawing/2014/main" id="{1E43B311-047C-4DD1-8569-F01FECB89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5509"/>
            <a:ext cx="7519933" cy="50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25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29</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9" y="-34066"/>
            <a:ext cx="6457717" cy="1580890"/>
          </a:xfrm>
        </p:spPr>
        <p:txBody>
          <a:bodyPr>
            <a:normAutofit/>
          </a:bodyPr>
          <a:lstStyle/>
          <a:p>
            <a:r>
              <a:rPr lang="en-US" sz="2800" dirty="0"/>
              <a:t>Spring-Boot:</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9" y="1304303"/>
            <a:ext cx="6457717" cy="5257369"/>
          </a:xfrm>
        </p:spPr>
        <p:txBody>
          <a:bodyPr>
            <a:noAutofit/>
          </a:bodyPr>
          <a:lstStyle/>
          <a:p>
            <a:pPr rtl="0"/>
            <a:r>
              <a:rPr lang="en-US" sz="1800" b="0" i="0" dirty="0">
                <a:solidFill>
                  <a:schemeClr val="tx1"/>
                </a:solidFill>
                <a:effectLst/>
              </a:rPr>
              <a:t>Spring Boot is an open source Java-based framework used to create a micro Service. It is developed by Pivotal Team and is used to build stand-alone and production ready spring applications. </a:t>
            </a:r>
          </a:p>
          <a:p>
            <a:pPr algn="just"/>
            <a:r>
              <a:rPr lang="en-US" sz="1800" b="0" i="0" dirty="0">
                <a:solidFill>
                  <a:schemeClr val="tx1"/>
                </a:solidFill>
                <a:effectLst/>
              </a:rPr>
              <a:t>Spring Boot offers the following advantages to its developers:</a:t>
            </a:r>
          </a:p>
          <a:p>
            <a:pPr marL="285750" indent="-285750" algn="l">
              <a:buFont typeface="Arial" panose="020B0604020202020204" pitchFamily="34" charset="0"/>
              <a:buChar char="•"/>
            </a:pPr>
            <a:r>
              <a:rPr lang="en-US" sz="1800" b="0" i="0" dirty="0">
                <a:solidFill>
                  <a:schemeClr val="tx1"/>
                </a:solidFill>
                <a:effectLst/>
              </a:rPr>
              <a:t>Easy to understand and develop spring applications</a:t>
            </a:r>
          </a:p>
          <a:p>
            <a:pPr marL="285750" indent="-285750" algn="l">
              <a:buFont typeface="Arial" panose="020B0604020202020204" pitchFamily="34" charset="0"/>
              <a:buChar char="•"/>
            </a:pPr>
            <a:r>
              <a:rPr lang="en-US" sz="1800" b="0" i="0" dirty="0">
                <a:solidFill>
                  <a:schemeClr val="tx1"/>
                </a:solidFill>
                <a:effectLst/>
              </a:rPr>
              <a:t>Increases productivity</a:t>
            </a:r>
          </a:p>
          <a:p>
            <a:pPr marL="285750" indent="-285750" algn="l">
              <a:buFont typeface="Arial" panose="020B0604020202020204" pitchFamily="34" charset="0"/>
              <a:buChar char="•"/>
            </a:pPr>
            <a:r>
              <a:rPr lang="en-US" sz="1800" b="0" i="0" dirty="0">
                <a:solidFill>
                  <a:schemeClr val="tx1"/>
                </a:solidFill>
                <a:effectLst/>
              </a:rPr>
              <a:t>Reduces the development time</a:t>
            </a:r>
          </a:p>
          <a:p>
            <a:pPr rtl="0"/>
            <a:endParaRPr lang="en-US" sz="1800" dirty="0">
              <a:solidFill>
                <a:schemeClr val="tx1"/>
              </a:solidFill>
              <a:ea typeface="Meiryo" panose="020B0604030504040204" pitchFamily="34" charset="-128"/>
            </a:endParaRPr>
          </a:p>
        </p:txBody>
      </p:sp>
      <p:pic>
        <p:nvPicPr>
          <p:cNvPr id="1028" name="Picture 4" descr="Meaning of java Logos">
            <a:extLst>
              <a:ext uri="{FF2B5EF4-FFF2-40B4-BE49-F238E27FC236}">
                <a16:creationId xmlns:a16="http://schemas.microsoft.com/office/drawing/2014/main" id="{04B1B3BA-08E1-4B25-AF82-D114CD4AD8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4991" r="49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70668EC5-EF3F-4E71-9301-BA626DEC2885}"/>
              </a:ext>
            </a:extLst>
          </p:cNvPr>
          <p:cNvSpPr>
            <a:spLocks noGrp="1"/>
          </p:cNvSpPr>
          <p:nvPr>
            <p:ph type="pic" sz="quarter" idx="14"/>
          </p:nvPr>
        </p:nvSpPr>
        <p:spPr/>
      </p:sp>
      <p:pic>
        <p:nvPicPr>
          <p:cNvPr id="1032" name="Picture 8" descr="Getting Started with GraphQL and Spring Boot">
            <a:extLst>
              <a:ext uri="{FF2B5EF4-FFF2-40B4-BE49-F238E27FC236}">
                <a16:creationId xmlns:a16="http://schemas.microsoft.com/office/drawing/2014/main" id="{BCA35817-A772-4AF9-B420-28C71F749D0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FilmGrain/>
                    </a14:imgEffect>
                    <a14:imgEffect>
                      <a14:saturation sat="300000"/>
                    </a14:imgEffect>
                  </a14:imgLayer>
                </a14:imgProps>
              </a:ext>
              <a:ext uri="{28A0092B-C50C-407E-A947-70E740481C1C}">
                <a14:useLocalDpi xmlns:a14="http://schemas.microsoft.com/office/drawing/2010/main" val="0"/>
              </a:ext>
            </a:extLst>
          </a:blip>
          <a:srcRect l="38078"/>
          <a:stretch/>
        </p:blipFill>
        <p:spPr bwMode="auto">
          <a:xfrm>
            <a:off x="0" y="3461004"/>
            <a:ext cx="4613547" cy="339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64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76BC9C-D60D-4607-98C7-DCE7E72D7697}"/>
              </a:ext>
            </a:extLst>
          </p:cNvPr>
          <p:cNvSpPr>
            <a:spLocks noGrp="1"/>
          </p:cNvSpPr>
          <p:nvPr>
            <p:ph idx="1"/>
          </p:nvPr>
        </p:nvSpPr>
        <p:spPr>
          <a:xfrm>
            <a:off x="5017659" y="1307871"/>
            <a:ext cx="7434318" cy="5369042"/>
          </a:xfrm>
        </p:spPr>
        <p:txBody>
          <a:bodyPr>
            <a:normAutofit/>
          </a:bodyPr>
          <a:lstStyle/>
          <a:p>
            <a:pPr>
              <a:lnSpc>
                <a:spcPct val="150000"/>
              </a:lnSpc>
            </a:pPr>
            <a:r>
              <a:rPr lang="en-US" sz="1400" b="0" i="0" dirty="0">
                <a:solidFill>
                  <a:schemeClr val="tx1"/>
                </a:solidFill>
                <a:effectLst/>
              </a:rPr>
              <a:t>ConsultAdd Inc is a leading provider of Information Technology consulting and business process services. We offer strategic insights, technological expertise, and industry experience. ConsultAdd is one of the fastest growing IT consulting companies specializing in finance, banking, insurance, healthcare, retail, e-commerce domains and enterprise web development, data warehouse, business intelligence, big data in technologies.</a:t>
            </a:r>
          </a:p>
          <a:p>
            <a:pPr>
              <a:lnSpc>
                <a:spcPct val="150000"/>
              </a:lnSpc>
            </a:pPr>
            <a:endParaRPr lang="en-US" sz="1400" b="0" i="0" dirty="0">
              <a:solidFill>
                <a:schemeClr val="tx1"/>
              </a:solidFill>
              <a:effectLst/>
            </a:endParaRPr>
          </a:p>
          <a:p>
            <a:pPr>
              <a:lnSpc>
                <a:spcPct val="150000"/>
              </a:lnSpc>
            </a:pPr>
            <a:r>
              <a:rPr lang="en-US" sz="1400" b="0" i="0" dirty="0">
                <a:solidFill>
                  <a:schemeClr val="tx1"/>
                </a:solidFill>
                <a:effectLst/>
              </a:rPr>
              <a:t>With over 150 professionals working on information technology projects across united states, ConsultAdd is headquartered in TX and has the presence in Virginia, Pennsylvania, New York. ConsultAdd's offshore center is based in India at Pune.</a:t>
            </a:r>
            <a:endParaRPr lang="en-IN" sz="1400" dirty="0">
              <a:solidFill>
                <a:schemeClr val="tx1"/>
              </a:solidFill>
            </a:endParaRPr>
          </a:p>
        </p:txBody>
      </p:sp>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a:t>
            </a:fld>
            <a:endParaRPr lang="en-US" dirty="0"/>
          </a:p>
        </p:txBody>
      </p:sp>
      <p:sp>
        <p:nvSpPr>
          <p:cNvPr id="9" name="Title 6">
            <a:extLst>
              <a:ext uri="{FF2B5EF4-FFF2-40B4-BE49-F238E27FC236}">
                <a16:creationId xmlns:a16="http://schemas.microsoft.com/office/drawing/2014/main" id="{2ADC160D-32CD-497E-B14B-F7D22338B2B5}"/>
              </a:ext>
            </a:extLst>
          </p:cNvPr>
          <p:cNvSpPr txBox="1">
            <a:spLocks/>
          </p:cNvSpPr>
          <p:nvPr/>
        </p:nvSpPr>
        <p:spPr>
          <a:xfrm>
            <a:off x="5017659" y="346934"/>
            <a:ext cx="6457717" cy="864000"/>
          </a:xfrm>
          <a:prstGeom prst="rect">
            <a:avLst/>
          </a:prstGeom>
        </p:spPr>
        <p:txBody>
          <a:bodyPr vert="horz" lIns="109728" tIns="109728" rIns="109728" bIns="91440" rtlCol="0" anchor="ctr">
            <a:normAutofit fontScale="92500"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dirty="0"/>
              <a:t>About Company:</a:t>
            </a:r>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4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30</a:t>
            </a:fld>
            <a:endParaRPr lang="en-US" dirty="0"/>
          </a:p>
        </p:txBody>
      </p:sp>
      <p:pic>
        <p:nvPicPr>
          <p:cNvPr id="1028" name="Picture 4" descr="Meaning of java Logos">
            <a:extLst>
              <a:ext uri="{FF2B5EF4-FFF2-40B4-BE49-F238E27FC236}">
                <a16:creationId xmlns:a16="http://schemas.microsoft.com/office/drawing/2014/main" id="{04B1B3BA-08E1-4B25-AF82-D114CD4AD8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4991" r="49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Placeholder 10">
            <a:extLst>
              <a:ext uri="{FF2B5EF4-FFF2-40B4-BE49-F238E27FC236}">
                <a16:creationId xmlns:a16="http://schemas.microsoft.com/office/drawing/2014/main" id="{BA8A7745-BCCF-4DC2-BFDD-450535D96C56}"/>
              </a:ext>
            </a:extLst>
          </p:cNvPr>
          <p:cNvPicPr>
            <a:picLocks noGrp="1" noChangeAspect="1"/>
          </p:cNvPicPr>
          <p:nvPr>
            <p:ph type="pic" sz="quarter" idx="14"/>
          </p:nvPr>
        </p:nvPicPr>
        <p:blipFill>
          <a:blip r:embed="rId4"/>
          <a:srcRect l="12030" r="12030"/>
          <a:stretch>
            <a:fillRect/>
          </a:stretch>
        </p:blipFill>
        <p:spPr/>
      </p:pic>
      <p:pic>
        <p:nvPicPr>
          <p:cNvPr id="1032" name="Picture 8" descr="Getting Started with GraphQL and Spring Boot">
            <a:extLst>
              <a:ext uri="{FF2B5EF4-FFF2-40B4-BE49-F238E27FC236}">
                <a16:creationId xmlns:a16="http://schemas.microsoft.com/office/drawing/2014/main" id="{BCA35817-A772-4AF9-B420-28C71F749D0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FilmGrain/>
                    </a14:imgEffect>
                    <a14:imgEffect>
                      <a14:saturation sat="300000"/>
                    </a14:imgEffect>
                  </a14:imgLayer>
                </a14:imgProps>
              </a:ext>
              <a:ext uri="{28A0092B-C50C-407E-A947-70E740481C1C}">
                <a14:useLocalDpi xmlns:a14="http://schemas.microsoft.com/office/drawing/2010/main" val="0"/>
              </a:ext>
            </a:extLst>
          </a:blip>
          <a:srcRect l="38078"/>
          <a:stretch/>
        </p:blipFill>
        <p:spPr bwMode="auto">
          <a:xfrm>
            <a:off x="0" y="3461004"/>
            <a:ext cx="4613547" cy="3396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68D8816-165A-4668-81D5-C803C3DA019D}"/>
              </a:ext>
            </a:extLst>
          </p:cNvPr>
          <p:cNvPicPr>
            <a:picLocks noChangeAspect="1"/>
          </p:cNvPicPr>
          <p:nvPr/>
        </p:nvPicPr>
        <p:blipFill>
          <a:blip r:embed="rId4"/>
          <a:stretch>
            <a:fillRect/>
          </a:stretch>
        </p:blipFill>
        <p:spPr>
          <a:xfrm>
            <a:off x="5217459" y="112478"/>
            <a:ext cx="6452049" cy="3096256"/>
          </a:xfrm>
          <a:prstGeom prst="rect">
            <a:avLst/>
          </a:prstGeom>
        </p:spPr>
      </p:pic>
      <p:pic>
        <p:nvPicPr>
          <p:cNvPr id="16" name="Picture 15">
            <a:extLst>
              <a:ext uri="{FF2B5EF4-FFF2-40B4-BE49-F238E27FC236}">
                <a16:creationId xmlns:a16="http://schemas.microsoft.com/office/drawing/2014/main" id="{E8853E08-72F5-4B39-9168-7438F219E409}"/>
              </a:ext>
            </a:extLst>
          </p:cNvPr>
          <p:cNvPicPr>
            <a:picLocks noChangeAspect="1"/>
          </p:cNvPicPr>
          <p:nvPr/>
        </p:nvPicPr>
        <p:blipFill>
          <a:blip r:embed="rId7"/>
          <a:stretch>
            <a:fillRect/>
          </a:stretch>
        </p:blipFill>
        <p:spPr>
          <a:xfrm>
            <a:off x="5193105" y="3573485"/>
            <a:ext cx="6452049" cy="3096256"/>
          </a:xfrm>
          <a:prstGeom prst="rect">
            <a:avLst/>
          </a:prstGeom>
        </p:spPr>
      </p:pic>
    </p:spTree>
    <p:extLst>
      <p:ext uri="{BB962C8B-B14F-4D97-AF65-F5344CB8AC3E}">
        <p14:creationId xmlns:p14="http://schemas.microsoft.com/office/powerpoint/2010/main" val="1917605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31</a:t>
            </a:fld>
            <a:endParaRPr lang="en-US" dirty="0"/>
          </a:p>
        </p:txBody>
      </p:sp>
      <p:pic>
        <p:nvPicPr>
          <p:cNvPr id="1028" name="Picture 4" descr="Meaning of java Logos">
            <a:extLst>
              <a:ext uri="{FF2B5EF4-FFF2-40B4-BE49-F238E27FC236}">
                <a16:creationId xmlns:a16="http://schemas.microsoft.com/office/drawing/2014/main" id="{04B1B3BA-08E1-4B25-AF82-D114CD4AD8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4991" r="49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Placeholder 10">
            <a:extLst>
              <a:ext uri="{FF2B5EF4-FFF2-40B4-BE49-F238E27FC236}">
                <a16:creationId xmlns:a16="http://schemas.microsoft.com/office/drawing/2014/main" id="{BA8A7745-BCCF-4DC2-BFDD-450535D96C56}"/>
              </a:ext>
            </a:extLst>
          </p:cNvPr>
          <p:cNvPicPr>
            <a:picLocks noGrp="1" noChangeAspect="1"/>
          </p:cNvPicPr>
          <p:nvPr>
            <p:ph type="pic" sz="quarter" idx="14"/>
          </p:nvPr>
        </p:nvPicPr>
        <p:blipFill>
          <a:blip r:embed="rId4"/>
          <a:srcRect l="12030" r="12030"/>
          <a:stretch>
            <a:fillRect/>
          </a:stretch>
        </p:blipFill>
        <p:spPr/>
      </p:pic>
      <p:pic>
        <p:nvPicPr>
          <p:cNvPr id="1032" name="Picture 8" descr="Getting Started with GraphQL and Spring Boot">
            <a:extLst>
              <a:ext uri="{FF2B5EF4-FFF2-40B4-BE49-F238E27FC236}">
                <a16:creationId xmlns:a16="http://schemas.microsoft.com/office/drawing/2014/main" id="{BCA35817-A772-4AF9-B420-28C71F749D0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FilmGrain/>
                    </a14:imgEffect>
                    <a14:imgEffect>
                      <a14:saturation sat="300000"/>
                    </a14:imgEffect>
                  </a14:imgLayer>
                </a14:imgProps>
              </a:ext>
              <a:ext uri="{28A0092B-C50C-407E-A947-70E740481C1C}">
                <a14:useLocalDpi xmlns:a14="http://schemas.microsoft.com/office/drawing/2010/main" val="0"/>
              </a:ext>
            </a:extLst>
          </a:blip>
          <a:srcRect l="38078"/>
          <a:stretch/>
        </p:blipFill>
        <p:spPr bwMode="auto">
          <a:xfrm>
            <a:off x="0" y="3461004"/>
            <a:ext cx="4613547" cy="3396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C98C43-8C1F-4234-BD4A-23D7B3306775}"/>
              </a:ext>
            </a:extLst>
          </p:cNvPr>
          <p:cNvPicPr>
            <a:picLocks noChangeAspect="1"/>
          </p:cNvPicPr>
          <p:nvPr/>
        </p:nvPicPr>
        <p:blipFill rotWithShape="1">
          <a:blip r:embed="rId7"/>
          <a:srcRect b="8000"/>
          <a:stretch/>
        </p:blipFill>
        <p:spPr>
          <a:xfrm>
            <a:off x="5154707" y="91440"/>
            <a:ext cx="6544234" cy="3113335"/>
          </a:xfrm>
          <a:prstGeom prst="rect">
            <a:avLst/>
          </a:prstGeom>
        </p:spPr>
      </p:pic>
      <p:pic>
        <p:nvPicPr>
          <p:cNvPr id="5" name="Picture 4">
            <a:extLst>
              <a:ext uri="{FF2B5EF4-FFF2-40B4-BE49-F238E27FC236}">
                <a16:creationId xmlns:a16="http://schemas.microsoft.com/office/drawing/2014/main" id="{198B252C-C516-4E44-B7B9-EE6C3ADA2168}"/>
              </a:ext>
            </a:extLst>
          </p:cNvPr>
          <p:cNvPicPr>
            <a:picLocks noChangeAspect="1"/>
          </p:cNvPicPr>
          <p:nvPr/>
        </p:nvPicPr>
        <p:blipFill rotWithShape="1">
          <a:blip r:embed="rId8"/>
          <a:srcRect b="8000"/>
          <a:stretch/>
        </p:blipFill>
        <p:spPr>
          <a:xfrm>
            <a:off x="5184351" y="3653226"/>
            <a:ext cx="6514590" cy="3007550"/>
          </a:xfrm>
          <a:prstGeom prst="rect">
            <a:avLst/>
          </a:prstGeom>
        </p:spPr>
      </p:pic>
    </p:spTree>
    <p:extLst>
      <p:ext uri="{BB962C8B-B14F-4D97-AF65-F5344CB8AC3E}">
        <p14:creationId xmlns:p14="http://schemas.microsoft.com/office/powerpoint/2010/main" val="958699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32</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00229" y="-196981"/>
            <a:ext cx="6457717" cy="1580890"/>
          </a:xfrm>
        </p:spPr>
        <p:txBody>
          <a:bodyPr>
            <a:noAutofit/>
          </a:bodyPr>
          <a:lstStyle/>
          <a:p>
            <a:r>
              <a:rPr lang="en-US" sz="2800" dirty="0"/>
              <a:t>Angular:</a:t>
            </a:r>
          </a:p>
        </p:txBody>
      </p:sp>
      <p:pic>
        <p:nvPicPr>
          <p:cNvPr id="3074" name="Picture 2" descr="Javascript Logo Stock Illustrations – 451 Javascript Logo Stock  Illustrations, Vectors &amp; Clipart - Dreamstime">
            <a:extLst>
              <a:ext uri="{FF2B5EF4-FFF2-40B4-BE49-F238E27FC236}">
                <a16:creationId xmlns:a16="http://schemas.microsoft.com/office/drawing/2014/main" id="{81F543D5-9B48-468A-9C43-AF8094878F14}"/>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963" r="19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040F934D-D82F-4BF5-B62B-FF8F39C58D41}"/>
              </a:ext>
            </a:extLst>
          </p:cNvPr>
          <p:cNvSpPr>
            <a:spLocks noGrp="1"/>
          </p:cNvSpPr>
          <p:nvPr>
            <p:ph type="pic" sz="quarter" idx="14"/>
          </p:nvPr>
        </p:nvSpPr>
        <p:spPr/>
      </p:sp>
      <p:pic>
        <p:nvPicPr>
          <p:cNvPr id="3078" name="Picture 6" descr="AngularJS - BNL Consulting">
            <a:extLst>
              <a:ext uri="{FF2B5EF4-FFF2-40B4-BE49-F238E27FC236}">
                <a16:creationId xmlns:a16="http://schemas.microsoft.com/office/drawing/2014/main" id="{ED82BCE0-CD68-4202-8757-ADF42EEDF4F8}"/>
              </a:ext>
            </a:extLst>
          </p:cNvPr>
          <p:cNvPicPr>
            <a:picLocks noGrp="1" noChangeAspect="1" noChangeArrowheads="1"/>
          </p:cNvPicPr>
          <p:nvPr>
            <p:ph idx="1"/>
          </p:nvPr>
        </p:nvPicPr>
        <p:blipFill rotWithShape="1">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25030" r="26866"/>
          <a:stretch/>
        </p:blipFill>
        <p:spPr bwMode="auto">
          <a:xfrm>
            <a:off x="7294" y="3461004"/>
            <a:ext cx="4613548" cy="3396994"/>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8">
            <a:extLst>
              <a:ext uri="{FF2B5EF4-FFF2-40B4-BE49-F238E27FC236}">
                <a16:creationId xmlns:a16="http://schemas.microsoft.com/office/drawing/2014/main" id="{FA1B8FF3-A963-4DA2-BC22-04BC79A175BB}"/>
              </a:ext>
            </a:extLst>
          </p:cNvPr>
          <p:cNvSpPr txBox="1">
            <a:spLocks/>
          </p:cNvSpPr>
          <p:nvPr/>
        </p:nvSpPr>
        <p:spPr>
          <a:xfrm>
            <a:off x="5200230" y="1100158"/>
            <a:ext cx="6457717" cy="5257369"/>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6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800" b="0" i="0" dirty="0">
                <a:solidFill>
                  <a:schemeClr val="tx1"/>
                </a:solidFill>
                <a:effectLst/>
              </a:rPr>
              <a:t>Angular is a TypeScript-based free and open-source web application framework led by the Angular Team at Google and by a community of individuals and corporations. Angular is a complete rewrite from the same team that built AngularJS.</a:t>
            </a:r>
          </a:p>
          <a:p>
            <a:pPr>
              <a:lnSpc>
                <a:spcPct val="200000"/>
              </a:lnSpc>
            </a:pPr>
            <a:r>
              <a:rPr lang="en-US" sz="1800" dirty="0">
                <a:solidFill>
                  <a:schemeClr val="tx1"/>
                </a:solidFill>
              </a:rPr>
              <a:t>Some features of Angular are:</a:t>
            </a:r>
            <a:endParaRPr lang="en-US" sz="1800" b="0" i="0" dirty="0">
              <a:solidFill>
                <a:schemeClr val="tx1"/>
              </a:solidFill>
              <a:effectLst/>
            </a:endParaRPr>
          </a:p>
          <a:p>
            <a:pPr marL="285750" indent="-285750">
              <a:lnSpc>
                <a:spcPct val="200000"/>
              </a:lnSpc>
              <a:buFont typeface="Arial" panose="020B0604020202020204" pitchFamily="34" charset="0"/>
              <a:buChar char="•"/>
            </a:pPr>
            <a:r>
              <a:rPr lang="en-IN" sz="1800" b="0" i="0" dirty="0">
                <a:solidFill>
                  <a:srgbClr val="23262B"/>
                </a:solidFill>
                <a:effectLst/>
              </a:rPr>
              <a:t>Cross-Platform</a:t>
            </a:r>
          </a:p>
          <a:p>
            <a:pPr marL="285750" indent="-285750">
              <a:buFont typeface="Arial" panose="020B0604020202020204" pitchFamily="34" charset="0"/>
              <a:buChar char="•"/>
            </a:pPr>
            <a:r>
              <a:rPr lang="en-IN" sz="1800" b="0" i="0" dirty="0">
                <a:solidFill>
                  <a:srgbClr val="23262B"/>
                </a:solidFill>
                <a:effectLst/>
              </a:rPr>
              <a:t>High Speed &amp; Optimum Performance</a:t>
            </a:r>
          </a:p>
          <a:p>
            <a:pPr marL="285750" indent="-285750" algn="l">
              <a:buFont typeface="Arial" panose="020B0604020202020204" pitchFamily="34" charset="0"/>
              <a:buChar char="•"/>
            </a:pPr>
            <a:r>
              <a:rPr lang="en-IN" sz="1800" b="0" i="0" dirty="0">
                <a:solidFill>
                  <a:srgbClr val="23262B"/>
                </a:solidFill>
                <a:effectLst/>
              </a:rPr>
              <a:t>Efficient Two-Way Data Binding</a:t>
            </a:r>
          </a:p>
          <a:p>
            <a:pPr marL="285750" indent="-285750">
              <a:buFont typeface="Arial" panose="020B0604020202020204" pitchFamily="34" charset="0"/>
              <a:buChar char="•"/>
            </a:pPr>
            <a:r>
              <a:rPr lang="en-IN" sz="1800" b="0" i="0" dirty="0">
                <a:solidFill>
                  <a:srgbClr val="23262B"/>
                </a:solidFill>
                <a:effectLst/>
              </a:rPr>
              <a:t>Less Code Framework</a:t>
            </a:r>
          </a:p>
          <a:p>
            <a:endParaRPr lang="en-US" sz="1800" b="0" i="0" dirty="0">
              <a:solidFill>
                <a:schemeClr val="tx1"/>
              </a:solidFill>
              <a:effectLst/>
            </a:endParaRPr>
          </a:p>
          <a:p>
            <a:endParaRPr lang="en-US" sz="1800" dirty="0">
              <a:solidFill>
                <a:schemeClr val="tx1"/>
              </a:solidFill>
              <a:ea typeface="Meiryo" panose="020B0604030504040204" pitchFamily="34" charset="-128"/>
            </a:endParaRPr>
          </a:p>
        </p:txBody>
      </p:sp>
    </p:spTree>
    <p:extLst>
      <p:ext uri="{BB962C8B-B14F-4D97-AF65-F5344CB8AC3E}">
        <p14:creationId xmlns:p14="http://schemas.microsoft.com/office/powerpoint/2010/main" val="2447738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33</a:t>
            </a:fld>
            <a:endParaRPr lang="en-US" dirty="0"/>
          </a:p>
        </p:txBody>
      </p:sp>
      <p:pic>
        <p:nvPicPr>
          <p:cNvPr id="3074" name="Picture 2" descr="Javascript Logo Stock Illustrations – 451 Javascript Logo Stock  Illustrations, Vectors &amp; Clipart - Dreamstime">
            <a:extLst>
              <a:ext uri="{FF2B5EF4-FFF2-40B4-BE49-F238E27FC236}">
                <a16:creationId xmlns:a16="http://schemas.microsoft.com/office/drawing/2014/main" id="{81F543D5-9B48-468A-9C43-AF8094878F14}"/>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963" r="19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3">
            <a:extLst>
              <a:ext uri="{FF2B5EF4-FFF2-40B4-BE49-F238E27FC236}">
                <a16:creationId xmlns:a16="http://schemas.microsoft.com/office/drawing/2014/main" id="{064FB7EA-A4F0-4744-A03E-74A53D467E35}"/>
              </a:ext>
            </a:extLst>
          </p:cNvPr>
          <p:cNvPicPr>
            <a:picLocks noGrp="1" noChangeAspect="1"/>
          </p:cNvPicPr>
          <p:nvPr>
            <p:ph type="pic" sz="quarter" idx="14"/>
          </p:nvPr>
        </p:nvPicPr>
        <p:blipFill>
          <a:blip r:embed="rId4"/>
          <a:srcRect l="11786" r="11786"/>
          <a:stretch>
            <a:fillRect/>
          </a:stretch>
        </p:blipFill>
        <p:spPr/>
      </p:pic>
      <p:pic>
        <p:nvPicPr>
          <p:cNvPr id="3078" name="Picture 6" descr="AngularJS - BNL Consulting">
            <a:extLst>
              <a:ext uri="{FF2B5EF4-FFF2-40B4-BE49-F238E27FC236}">
                <a16:creationId xmlns:a16="http://schemas.microsoft.com/office/drawing/2014/main" id="{ED82BCE0-CD68-4202-8757-ADF42EEDF4F8}"/>
              </a:ext>
            </a:extLst>
          </p:cNvPr>
          <p:cNvPicPr>
            <a:picLocks noGrp="1" noChangeAspect="1" noChangeArrowheads="1"/>
          </p:cNvPicPr>
          <p:nvPr>
            <p:ph idx="1"/>
          </p:nvPr>
        </p:nvPicPr>
        <p:blipFill rotWithShape="1">
          <a:blip r:embed="rId5">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l="25030" r="26866"/>
          <a:stretch/>
        </p:blipFill>
        <p:spPr bwMode="auto">
          <a:xfrm>
            <a:off x="7294" y="3461004"/>
            <a:ext cx="4613548" cy="3396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50F1F2-BE8C-4C16-9001-DBBD20B34A03}"/>
              </a:ext>
            </a:extLst>
          </p:cNvPr>
          <p:cNvPicPr>
            <a:picLocks noChangeAspect="1"/>
          </p:cNvPicPr>
          <p:nvPr/>
        </p:nvPicPr>
        <p:blipFill>
          <a:blip r:embed="rId4"/>
          <a:stretch>
            <a:fillRect/>
          </a:stretch>
        </p:blipFill>
        <p:spPr>
          <a:xfrm>
            <a:off x="4868159" y="170331"/>
            <a:ext cx="7135582" cy="3226664"/>
          </a:xfrm>
          <a:prstGeom prst="rect">
            <a:avLst/>
          </a:prstGeom>
        </p:spPr>
      </p:pic>
      <p:pic>
        <p:nvPicPr>
          <p:cNvPr id="11" name="Picture 10">
            <a:extLst>
              <a:ext uri="{FF2B5EF4-FFF2-40B4-BE49-F238E27FC236}">
                <a16:creationId xmlns:a16="http://schemas.microsoft.com/office/drawing/2014/main" id="{83FD4CD6-4641-425E-B902-F869845AF503}"/>
              </a:ext>
            </a:extLst>
          </p:cNvPr>
          <p:cNvPicPr>
            <a:picLocks noChangeAspect="1"/>
          </p:cNvPicPr>
          <p:nvPr/>
        </p:nvPicPr>
        <p:blipFill>
          <a:blip r:embed="rId7"/>
          <a:stretch>
            <a:fillRect/>
          </a:stretch>
        </p:blipFill>
        <p:spPr>
          <a:xfrm>
            <a:off x="4868159" y="3639671"/>
            <a:ext cx="7135582" cy="3047999"/>
          </a:xfrm>
          <a:prstGeom prst="rect">
            <a:avLst/>
          </a:prstGeom>
        </p:spPr>
      </p:pic>
    </p:spTree>
    <p:extLst>
      <p:ext uri="{BB962C8B-B14F-4D97-AF65-F5344CB8AC3E}">
        <p14:creationId xmlns:p14="http://schemas.microsoft.com/office/powerpoint/2010/main" val="13363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34</a:t>
            </a:fld>
            <a:endParaRPr lang="en-US" dirty="0"/>
          </a:p>
        </p:txBody>
      </p:sp>
      <p:pic>
        <p:nvPicPr>
          <p:cNvPr id="3074" name="Picture 2" descr="Javascript Logo Stock Illustrations – 451 Javascript Logo Stock  Illustrations, Vectors &amp; Clipart - Dreamstime">
            <a:extLst>
              <a:ext uri="{FF2B5EF4-FFF2-40B4-BE49-F238E27FC236}">
                <a16:creationId xmlns:a16="http://schemas.microsoft.com/office/drawing/2014/main" id="{81F543D5-9B48-468A-9C43-AF8094878F14}"/>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1963" r="19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3">
            <a:extLst>
              <a:ext uri="{FF2B5EF4-FFF2-40B4-BE49-F238E27FC236}">
                <a16:creationId xmlns:a16="http://schemas.microsoft.com/office/drawing/2014/main" id="{94B09C4A-DFE1-40F5-95C8-3A8CC1976ECA}"/>
              </a:ext>
            </a:extLst>
          </p:cNvPr>
          <p:cNvPicPr>
            <a:picLocks noGrp="1" noChangeAspect="1"/>
          </p:cNvPicPr>
          <p:nvPr>
            <p:ph type="pic" sz="quarter" idx="14"/>
          </p:nvPr>
        </p:nvPicPr>
        <p:blipFill>
          <a:blip r:embed="rId4"/>
          <a:srcRect l="11753" r="11753"/>
          <a:stretch>
            <a:fillRect/>
          </a:stretch>
        </p:blipFill>
        <p:spPr/>
      </p:pic>
      <p:pic>
        <p:nvPicPr>
          <p:cNvPr id="3078" name="Picture 6" descr="AngularJS - BNL Consulting">
            <a:extLst>
              <a:ext uri="{FF2B5EF4-FFF2-40B4-BE49-F238E27FC236}">
                <a16:creationId xmlns:a16="http://schemas.microsoft.com/office/drawing/2014/main" id="{ED82BCE0-CD68-4202-8757-ADF42EEDF4F8}"/>
              </a:ext>
            </a:extLst>
          </p:cNvPr>
          <p:cNvPicPr>
            <a:picLocks noGrp="1" noChangeAspect="1" noChangeArrowheads="1"/>
          </p:cNvPicPr>
          <p:nvPr>
            <p:ph idx="1"/>
          </p:nvPr>
        </p:nvPicPr>
        <p:blipFill rotWithShape="1">
          <a:blip r:embed="rId5">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l="25030" r="26866"/>
          <a:stretch/>
        </p:blipFill>
        <p:spPr bwMode="auto">
          <a:xfrm>
            <a:off x="7294" y="3461004"/>
            <a:ext cx="4613548" cy="3396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6CED46E-44D9-482B-9860-85EAE4104F9A}"/>
              </a:ext>
            </a:extLst>
          </p:cNvPr>
          <p:cNvPicPr>
            <a:picLocks noChangeAspect="1"/>
          </p:cNvPicPr>
          <p:nvPr/>
        </p:nvPicPr>
        <p:blipFill>
          <a:blip r:embed="rId4"/>
          <a:stretch>
            <a:fillRect/>
          </a:stretch>
        </p:blipFill>
        <p:spPr>
          <a:xfrm>
            <a:off x="5037928" y="161364"/>
            <a:ext cx="6804447" cy="3128684"/>
          </a:xfrm>
          <a:prstGeom prst="rect">
            <a:avLst/>
          </a:prstGeom>
        </p:spPr>
      </p:pic>
      <p:pic>
        <p:nvPicPr>
          <p:cNvPr id="11" name="Picture 10">
            <a:extLst>
              <a:ext uri="{FF2B5EF4-FFF2-40B4-BE49-F238E27FC236}">
                <a16:creationId xmlns:a16="http://schemas.microsoft.com/office/drawing/2014/main" id="{BEE0948B-9E57-4C64-882F-E6F468CD3899}"/>
              </a:ext>
            </a:extLst>
          </p:cNvPr>
          <p:cNvPicPr>
            <a:picLocks noChangeAspect="1"/>
          </p:cNvPicPr>
          <p:nvPr/>
        </p:nvPicPr>
        <p:blipFill>
          <a:blip r:embed="rId7"/>
          <a:stretch>
            <a:fillRect/>
          </a:stretch>
        </p:blipFill>
        <p:spPr>
          <a:xfrm>
            <a:off x="4998711" y="3567953"/>
            <a:ext cx="6843664" cy="3128684"/>
          </a:xfrm>
          <a:prstGeom prst="rect">
            <a:avLst/>
          </a:prstGeom>
        </p:spPr>
      </p:pic>
    </p:spTree>
    <p:extLst>
      <p:ext uri="{BB962C8B-B14F-4D97-AF65-F5344CB8AC3E}">
        <p14:creationId xmlns:p14="http://schemas.microsoft.com/office/powerpoint/2010/main" val="2586426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35</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6" y="-274321"/>
            <a:ext cx="6457717" cy="1580890"/>
          </a:xfrm>
        </p:spPr>
        <p:txBody>
          <a:bodyPr>
            <a:noAutofit/>
          </a:bodyPr>
          <a:lstStyle/>
          <a:p>
            <a:r>
              <a:rPr lang="en-US" sz="2800" dirty="0"/>
              <a:t>PostgreSQL:</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6" y="851136"/>
            <a:ext cx="6711936" cy="5219736"/>
          </a:xfrm>
        </p:spPr>
        <p:txBody>
          <a:bodyPr>
            <a:noAutofit/>
          </a:bodyPr>
          <a:lstStyle/>
          <a:p>
            <a:pPr algn="just">
              <a:lnSpc>
                <a:spcPct val="150000"/>
              </a:lnSpc>
              <a:spcBef>
                <a:spcPts val="1200"/>
              </a:spcBef>
              <a:spcAft>
                <a:spcPts val="1000"/>
              </a:spcAft>
              <a:tabLst>
                <a:tab pos="2828925" algn="l"/>
              </a:tabLst>
            </a:pPr>
            <a:r>
              <a:rPr lang="en-US" dirty="0">
                <a:solidFill>
                  <a:schemeClr val="tx1"/>
                </a:solidFill>
                <a:effectLst/>
                <a:latin typeface="Times New Roman" panose="02020603050405020304" pitchFamily="18" charset="0"/>
                <a:ea typeface="Droid Sans Fallback"/>
              </a:rPr>
              <a:t>PostgreSQL also known as Postgres, is a free and open-source relational database management system (RDBMS) emphasizing extensibility  and SQL compliance. It was originally named POSTGRES, referring to its origins as a successor to the </a:t>
            </a:r>
            <a:r>
              <a:rPr lang="en-US" dirty="0">
                <a:solidFill>
                  <a:schemeClr val="tx1"/>
                </a:solidFill>
                <a:latin typeface="Times New Roman" panose="02020603050405020304" pitchFamily="18" charset="0"/>
                <a:ea typeface="Droid Sans Fallback"/>
              </a:rPr>
              <a:t>Ingres</a:t>
            </a:r>
            <a:r>
              <a:rPr lang="en-US" dirty="0">
                <a:solidFill>
                  <a:schemeClr val="tx1"/>
                </a:solidFill>
                <a:effectLst/>
                <a:latin typeface="Times New Roman" panose="02020603050405020304" pitchFamily="18" charset="0"/>
                <a:ea typeface="Droid Sans Fallback"/>
              </a:rPr>
              <a:t> database.</a:t>
            </a:r>
            <a:endParaRPr lang="en-IN" dirty="0">
              <a:solidFill>
                <a:schemeClr val="tx1"/>
              </a:solidFill>
              <a:effectLst/>
              <a:latin typeface="Calibri" panose="020F0502020204030204" pitchFamily="34" charset="0"/>
              <a:ea typeface="Droid Sans Fallback"/>
            </a:endParaRPr>
          </a:p>
          <a:p>
            <a:pPr algn="just">
              <a:lnSpc>
                <a:spcPct val="150000"/>
              </a:lnSpc>
              <a:spcBef>
                <a:spcPts val="1200"/>
              </a:spcBef>
              <a:spcAft>
                <a:spcPts val="1000"/>
              </a:spcAft>
              <a:tabLst>
                <a:tab pos="2828925" algn="l"/>
              </a:tabLst>
            </a:pPr>
            <a:r>
              <a:rPr lang="en-US" dirty="0">
                <a:solidFill>
                  <a:schemeClr val="tx1"/>
                </a:solidFill>
                <a:effectLst/>
                <a:latin typeface="Times New Roman" panose="02020603050405020304" pitchFamily="18" charset="0"/>
                <a:ea typeface="Droid Sans Fallback"/>
              </a:rPr>
              <a:t>Main features of PostgreSQL are:</a:t>
            </a:r>
            <a:endParaRPr lang="en-IN" dirty="0">
              <a:solidFill>
                <a:schemeClr val="tx1"/>
              </a:solidFill>
              <a:effectLst/>
              <a:latin typeface="Calibri" panose="020F0502020204030204" pitchFamily="34" charset="0"/>
              <a:ea typeface="Droid Sans Fallback"/>
            </a:endParaRPr>
          </a:p>
          <a:p>
            <a:pPr marL="342900" lvl="0" indent="-342900" algn="just">
              <a:lnSpc>
                <a:spcPct val="150000"/>
              </a:lnSpc>
              <a:spcAft>
                <a:spcPts val="1000"/>
              </a:spcAft>
              <a:buFont typeface="Arial" panose="020B0604020202020204" pitchFamily="34" charset="0"/>
              <a:buChar char="•"/>
              <a:tabLst>
                <a:tab pos="457200" algn="l"/>
                <a:tab pos="2828925" algn="l"/>
              </a:tabLst>
            </a:pPr>
            <a:r>
              <a:rPr lang="en-US" dirty="0">
                <a:solidFill>
                  <a:schemeClr val="tx1"/>
                </a:solidFill>
                <a:effectLst/>
                <a:latin typeface="Times New Roman" panose="02020603050405020304" pitchFamily="18" charset="0"/>
                <a:ea typeface="Droid Sans Fallback"/>
                <a:cs typeface="Times New Roman" panose="02020603050405020304" pitchFamily="18" charset="0"/>
              </a:rPr>
              <a:t>User-defined types.</a:t>
            </a:r>
            <a:endParaRPr lang="en-IN" dirty="0">
              <a:solidFill>
                <a:schemeClr val="tx1"/>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Aft>
                <a:spcPts val="1000"/>
              </a:spcAft>
              <a:buFont typeface="Arial" panose="020B0604020202020204" pitchFamily="34" charset="0"/>
              <a:buChar char="•"/>
              <a:tabLst>
                <a:tab pos="457200" algn="l"/>
                <a:tab pos="2828925" algn="l"/>
              </a:tabLst>
            </a:pPr>
            <a:r>
              <a:rPr lang="en-US" dirty="0">
                <a:solidFill>
                  <a:schemeClr val="tx1"/>
                </a:solidFill>
                <a:effectLst/>
                <a:latin typeface="Times New Roman" panose="02020603050405020304" pitchFamily="18" charset="0"/>
                <a:ea typeface="Droid Sans Fallback"/>
                <a:cs typeface="Times New Roman" panose="02020603050405020304" pitchFamily="18" charset="0"/>
              </a:rPr>
              <a:t>Table inheritance.</a:t>
            </a:r>
            <a:endParaRPr lang="en-IN" dirty="0">
              <a:solidFill>
                <a:schemeClr val="tx1"/>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Aft>
                <a:spcPts val="1000"/>
              </a:spcAft>
              <a:buFont typeface="Arial" panose="020B0604020202020204" pitchFamily="34" charset="0"/>
              <a:buChar char="•"/>
              <a:tabLst>
                <a:tab pos="457200" algn="l"/>
                <a:tab pos="2828925" algn="l"/>
              </a:tabLst>
            </a:pPr>
            <a:r>
              <a:rPr lang="en-US" dirty="0">
                <a:solidFill>
                  <a:schemeClr val="tx1"/>
                </a:solidFill>
                <a:effectLst/>
                <a:latin typeface="Times New Roman" panose="02020603050405020304" pitchFamily="18" charset="0"/>
                <a:ea typeface="Droid Sans Fallback"/>
                <a:cs typeface="Times New Roman" panose="02020603050405020304" pitchFamily="18" charset="0"/>
              </a:rPr>
              <a:t>Foreign key referential integrity.</a:t>
            </a:r>
            <a:endParaRPr lang="en-IN" dirty="0">
              <a:solidFill>
                <a:schemeClr val="tx1"/>
              </a:solidFill>
              <a:effectLst/>
              <a:latin typeface="Calibri" panose="020F0502020204030204" pitchFamily="34" charset="0"/>
              <a:ea typeface="Droid Sans Fallback"/>
              <a:cs typeface="Times New Roman" panose="02020603050405020304" pitchFamily="18" charset="0"/>
            </a:endParaRPr>
          </a:p>
          <a:p>
            <a:pPr marL="342900" lvl="0" indent="-342900" algn="just">
              <a:lnSpc>
                <a:spcPct val="150000"/>
              </a:lnSpc>
              <a:spcAft>
                <a:spcPts val="1000"/>
              </a:spcAft>
              <a:buFont typeface="Arial" panose="020B0604020202020204" pitchFamily="34" charset="0"/>
              <a:buChar char="•"/>
              <a:tabLst>
                <a:tab pos="457200" algn="l"/>
                <a:tab pos="2828925" algn="l"/>
              </a:tabLst>
            </a:pPr>
            <a:r>
              <a:rPr lang="en-US" dirty="0">
                <a:solidFill>
                  <a:schemeClr val="tx1"/>
                </a:solidFill>
                <a:effectLst/>
                <a:latin typeface="Times New Roman" panose="02020603050405020304" pitchFamily="18" charset="0"/>
                <a:ea typeface="Droid Sans Fallback"/>
                <a:cs typeface="Times New Roman" panose="02020603050405020304" pitchFamily="18" charset="0"/>
              </a:rPr>
              <a:t>Views, rules, subquery.</a:t>
            </a:r>
            <a:endParaRPr lang="en-IN" dirty="0">
              <a:solidFill>
                <a:schemeClr val="tx1"/>
              </a:solidFill>
              <a:effectLst/>
              <a:latin typeface="Calibri" panose="020F0502020204030204" pitchFamily="34" charset="0"/>
              <a:ea typeface="Droid Sans Fallback"/>
            </a:endParaRPr>
          </a:p>
          <a:p>
            <a:pPr marL="342900" lvl="0" indent="-342900" algn="just">
              <a:lnSpc>
                <a:spcPct val="150000"/>
              </a:lnSpc>
              <a:spcAft>
                <a:spcPts val="1000"/>
              </a:spcAft>
              <a:buFont typeface="Arial" panose="020B0604020202020204" pitchFamily="34" charset="0"/>
              <a:buChar char="•"/>
              <a:tabLst>
                <a:tab pos="457200" algn="l"/>
                <a:tab pos="2828925" algn="l"/>
              </a:tabLst>
            </a:pPr>
            <a:r>
              <a:rPr lang="en-US" dirty="0">
                <a:solidFill>
                  <a:schemeClr val="tx1"/>
                </a:solidFill>
                <a:effectLst/>
                <a:latin typeface="Times New Roman" panose="02020603050405020304" pitchFamily="18" charset="0"/>
                <a:ea typeface="Droid Sans Fallback"/>
                <a:cs typeface="Times New Roman" panose="02020603050405020304" pitchFamily="18" charset="0"/>
              </a:rPr>
              <a:t>Nested transactions (</a:t>
            </a:r>
            <a:r>
              <a:rPr lang="en-US" dirty="0" err="1">
                <a:solidFill>
                  <a:schemeClr val="tx1"/>
                </a:solidFill>
                <a:effectLst/>
                <a:latin typeface="Times New Roman" panose="02020603050405020304" pitchFamily="18" charset="0"/>
                <a:ea typeface="Droid Sans Fallback"/>
                <a:cs typeface="Times New Roman" panose="02020603050405020304" pitchFamily="18" charset="0"/>
              </a:rPr>
              <a:t>savepoints</a:t>
            </a:r>
            <a:r>
              <a:rPr lang="en-US" dirty="0">
                <a:solidFill>
                  <a:schemeClr val="tx1"/>
                </a:solidFill>
                <a:effectLst/>
                <a:latin typeface="Times New Roman" panose="02020603050405020304" pitchFamily="18" charset="0"/>
                <a:ea typeface="Droid Sans Fallback"/>
                <a:cs typeface="Times New Roman" panose="02020603050405020304" pitchFamily="18" charset="0"/>
              </a:rPr>
              <a:t>)</a:t>
            </a:r>
            <a:endParaRPr lang="en-IN" dirty="0">
              <a:solidFill>
                <a:schemeClr val="tx1"/>
              </a:solidFill>
              <a:effectLst/>
              <a:latin typeface="Calibri" panose="020F0502020204030204" pitchFamily="34" charset="0"/>
              <a:ea typeface="Droid Sans Fallback"/>
              <a:cs typeface="Times New Roman" panose="02020603050405020304" pitchFamily="18" charset="0"/>
            </a:endParaRPr>
          </a:p>
          <a:p>
            <a:pPr rtl="0"/>
            <a:endParaRPr lang="en-US" dirty="0">
              <a:solidFill>
                <a:schemeClr val="tx1"/>
              </a:solidFill>
              <a:ea typeface="Meiryo" panose="020B0604030504040204" pitchFamily="34" charset="-128"/>
            </a:endParaRPr>
          </a:p>
        </p:txBody>
      </p:sp>
      <p:sp>
        <p:nvSpPr>
          <p:cNvPr id="3" name="Picture Placeholder 2">
            <a:extLst>
              <a:ext uri="{FF2B5EF4-FFF2-40B4-BE49-F238E27FC236}">
                <a16:creationId xmlns:a16="http://schemas.microsoft.com/office/drawing/2014/main" id="{D977DD63-2118-43C6-BEE8-8ED682768442}"/>
              </a:ext>
            </a:extLst>
          </p:cNvPr>
          <p:cNvSpPr>
            <a:spLocks noGrp="1"/>
          </p:cNvSpPr>
          <p:nvPr>
            <p:ph type="pic" sz="quarter" idx="14"/>
          </p:nvPr>
        </p:nvSpPr>
        <p:spPr/>
      </p:sp>
      <p:pic>
        <p:nvPicPr>
          <p:cNvPr id="4100" name="Picture 4" descr="Database Icon Black Filled Vector Illustration Database Symbol White  Background , #Aff, #Black, #Fil… | Database icon, Brochure design template,  Vector illustration">
            <a:extLst>
              <a:ext uri="{FF2B5EF4-FFF2-40B4-BE49-F238E27FC236}">
                <a16:creationId xmlns:a16="http://schemas.microsoft.com/office/drawing/2014/main" id="{4B0196BE-1788-457B-9104-141A4109C10B}"/>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112642D-C32D-7C6D-4DCD-AE11FB02D4B4}"/>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Lst>
          </a:blip>
          <a:stretch>
            <a:fillRect/>
          </a:stretch>
        </p:blipFill>
        <p:spPr>
          <a:xfrm>
            <a:off x="0" y="3429000"/>
            <a:ext cx="4613547" cy="3428999"/>
          </a:xfrm>
          <a:prstGeom prst="rect">
            <a:avLst/>
          </a:prstGeom>
        </p:spPr>
      </p:pic>
    </p:spTree>
    <p:extLst>
      <p:ext uri="{BB962C8B-B14F-4D97-AF65-F5344CB8AC3E}">
        <p14:creationId xmlns:p14="http://schemas.microsoft.com/office/powerpoint/2010/main" val="2058983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36</a:t>
            </a:fld>
            <a:endParaRPr lang="en-US" dirty="0"/>
          </a:p>
        </p:txBody>
      </p:sp>
      <p:pic>
        <p:nvPicPr>
          <p:cNvPr id="4098" name="Picture 2" descr="How to connect to a MySQL database with Node.js | Our Code World">
            <a:extLst>
              <a:ext uri="{FF2B5EF4-FFF2-40B4-BE49-F238E27FC236}">
                <a16:creationId xmlns:a16="http://schemas.microsoft.com/office/drawing/2014/main" id="{F46CE60A-339C-4BBB-A06C-D0B88723D9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r="44338"/>
          <a:stretch/>
        </p:blipFill>
        <p:spPr bwMode="auto">
          <a:xfrm>
            <a:off x="1" y="3461007"/>
            <a:ext cx="4613547" cy="34289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base Icon Black Filled Vector Illustration Database Symbol White  Background , #Aff, #Black, #Fil… | Database icon, Brochure design template,  Vector illustration">
            <a:extLst>
              <a:ext uri="{FF2B5EF4-FFF2-40B4-BE49-F238E27FC236}">
                <a16:creationId xmlns:a16="http://schemas.microsoft.com/office/drawing/2014/main" id="{4B0196BE-1788-457B-9104-141A4109C10B}"/>
              </a:ext>
            </a:extLst>
          </p:cNvPr>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EAFF6E-309F-2A79-9814-53E45D32318C}"/>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Lst>
          </a:blip>
          <a:stretch>
            <a:fillRect/>
          </a:stretch>
        </p:blipFill>
        <p:spPr>
          <a:xfrm>
            <a:off x="0" y="3429000"/>
            <a:ext cx="4613547" cy="3428999"/>
          </a:xfrm>
          <a:prstGeom prst="rect">
            <a:avLst/>
          </a:prstGeom>
        </p:spPr>
      </p:pic>
      <p:pic>
        <p:nvPicPr>
          <p:cNvPr id="10" name="Picture 9">
            <a:extLst>
              <a:ext uri="{FF2B5EF4-FFF2-40B4-BE49-F238E27FC236}">
                <a16:creationId xmlns:a16="http://schemas.microsoft.com/office/drawing/2014/main" id="{E9DF6B85-E45A-268C-7196-350A947BB31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70151" y="304800"/>
            <a:ext cx="6582578" cy="2791891"/>
          </a:xfrm>
          <a:prstGeom prst="rect">
            <a:avLst/>
          </a:prstGeom>
          <a:noFill/>
          <a:ln>
            <a:solidFill>
              <a:schemeClr val="tx1"/>
            </a:solidFill>
          </a:ln>
        </p:spPr>
      </p:pic>
      <p:pic>
        <p:nvPicPr>
          <p:cNvPr id="11" name="Picture 10">
            <a:extLst>
              <a:ext uri="{FF2B5EF4-FFF2-40B4-BE49-F238E27FC236}">
                <a16:creationId xmlns:a16="http://schemas.microsoft.com/office/drawing/2014/main" id="{D08FC793-6D30-7404-CD44-3B43EE3B8E7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70151" y="3461007"/>
            <a:ext cx="6582577" cy="3154946"/>
          </a:xfrm>
          <a:prstGeom prst="rect">
            <a:avLst/>
          </a:prstGeom>
          <a:noFill/>
          <a:ln>
            <a:solidFill>
              <a:schemeClr val="tx1"/>
            </a:solidFill>
          </a:ln>
        </p:spPr>
      </p:pic>
    </p:spTree>
    <p:extLst>
      <p:ext uri="{BB962C8B-B14F-4D97-AF65-F5344CB8AC3E}">
        <p14:creationId xmlns:p14="http://schemas.microsoft.com/office/powerpoint/2010/main" val="1081064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37</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91440"/>
            <a:ext cx="6457717" cy="830947"/>
          </a:xfrm>
        </p:spPr>
        <p:txBody>
          <a:bodyPr>
            <a:noAutofit/>
          </a:bodyPr>
          <a:lstStyle/>
          <a:p>
            <a:r>
              <a:rPr lang="en-US" sz="2200" dirty="0"/>
              <a:t>AWS Elastic Beanstalk:</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7" y="851135"/>
            <a:ext cx="6457717" cy="5835991"/>
          </a:xfrm>
        </p:spPr>
        <p:txBody>
          <a:bodyPr>
            <a:noAutofit/>
          </a:bodyPr>
          <a:lstStyle/>
          <a:p>
            <a:pPr algn="l"/>
            <a:r>
              <a:rPr lang="en-US" sz="1800" b="0" i="0" dirty="0">
                <a:solidFill>
                  <a:srgbClr val="232F3E"/>
                </a:solidFill>
                <a:effectLst/>
              </a:rPr>
              <a:t>AWS Elastic Beanstalk is an easy-to-use service for deploying and scaling web applications and services developed with Java, .NET, PHP, Node.js, Python and Docker on familiar servers such as Apache, Nginx, etc.</a:t>
            </a:r>
          </a:p>
          <a:p>
            <a:pPr algn="l"/>
            <a:r>
              <a:rPr lang="en-US" sz="1800" b="0" i="0" dirty="0">
                <a:solidFill>
                  <a:srgbClr val="232F3E"/>
                </a:solidFill>
                <a:effectLst/>
              </a:rPr>
              <a:t>You can simply upload your code and Elastic Beanstalk automatically handles the deployment, from capacity provisioning, load balancing, auto-scaling to application health monitoring. </a:t>
            </a:r>
          </a:p>
          <a:p>
            <a:pPr algn="l"/>
            <a:r>
              <a:rPr lang="en-US" sz="1800" b="0" i="0" dirty="0">
                <a:solidFill>
                  <a:srgbClr val="232F3E"/>
                </a:solidFill>
                <a:effectLst/>
              </a:rPr>
              <a:t>At the same time, you retain full control over the AWS resources powering your application and can access the underlying resources at any time.</a:t>
            </a:r>
          </a:p>
          <a:p>
            <a:pPr rtl="0"/>
            <a:endParaRPr lang="en-US" sz="1800" dirty="0">
              <a:ea typeface="Meiryo" panose="020B0604030504040204" pitchFamily="34" charset="-128"/>
            </a:endParaRPr>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sp>
        <p:nvSpPr>
          <p:cNvPr id="3" name="Picture Placeholder 2">
            <a:extLst>
              <a:ext uri="{FF2B5EF4-FFF2-40B4-BE49-F238E27FC236}">
                <a16:creationId xmlns:a16="http://schemas.microsoft.com/office/drawing/2014/main" id="{1AA4C8DC-E652-4843-ABAC-B93E73FC5AA4}"/>
              </a:ext>
            </a:extLst>
          </p:cNvPr>
          <p:cNvSpPr>
            <a:spLocks noGrp="1"/>
          </p:cNvSpPr>
          <p:nvPr>
            <p:ph type="pic" sz="quarter" idx="13"/>
          </p:nvPr>
        </p:nvSpPr>
        <p:spPr/>
      </p:sp>
      <p:pic>
        <p:nvPicPr>
          <p:cNvPr id="1028" name="Picture 4" descr="Amazon Web Services Elastic Beanstalk">
            <a:extLst>
              <a:ext uri="{FF2B5EF4-FFF2-40B4-BE49-F238E27FC236}">
                <a16:creationId xmlns:a16="http://schemas.microsoft.com/office/drawing/2014/main" id="{40B304A7-380F-4800-AB98-47F8C7BD34A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0"/>
            <a:ext cx="461354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24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38</a:t>
            </a:fld>
            <a:endParaRPr lang="en-US" dirty="0"/>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pic>
        <p:nvPicPr>
          <p:cNvPr id="1028" name="Picture 4" descr="Amazon Web Services Elastic Beanstalk">
            <a:extLst>
              <a:ext uri="{FF2B5EF4-FFF2-40B4-BE49-F238E27FC236}">
                <a16:creationId xmlns:a16="http://schemas.microsoft.com/office/drawing/2014/main" id="{40B304A7-380F-4800-AB98-47F8C7BD34A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0"/>
            <a:ext cx="461354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A221D35-385A-4FA4-8067-13B4FB6A8276}"/>
              </a:ext>
            </a:extLst>
          </p:cNvPr>
          <p:cNvPicPr>
            <a:picLocks noChangeAspect="1"/>
          </p:cNvPicPr>
          <p:nvPr/>
        </p:nvPicPr>
        <p:blipFill>
          <a:blip r:embed="rId6"/>
          <a:stretch>
            <a:fillRect/>
          </a:stretch>
        </p:blipFill>
        <p:spPr>
          <a:xfrm>
            <a:off x="5208495" y="188260"/>
            <a:ext cx="6500098" cy="3030069"/>
          </a:xfrm>
          <a:prstGeom prst="rect">
            <a:avLst/>
          </a:prstGeom>
        </p:spPr>
      </p:pic>
      <p:pic>
        <p:nvPicPr>
          <p:cNvPr id="15" name="Picture 14">
            <a:extLst>
              <a:ext uri="{FF2B5EF4-FFF2-40B4-BE49-F238E27FC236}">
                <a16:creationId xmlns:a16="http://schemas.microsoft.com/office/drawing/2014/main" id="{C6514D2F-8216-4F74-AC60-8C6206F10918}"/>
              </a:ext>
            </a:extLst>
          </p:cNvPr>
          <p:cNvPicPr>
            <a:picLocks noChangeAspect="1"/>
          </p:cNvPicPr>
          <p:nvPr/>
        </p:nvPicPr>
        <p:blipFill>
          <a:blip r:embed="rId7"/>
          <a:stretch>
            <a:fillRect/>
          </a:stretch>
        </p:blipFill>
        <p:spPr>
          <a:xfrm>
            <a:off x="5208495" y="3603006"/>
            <a:ext cx="6500098" cy="3030069"/>
          </a:xfrm>
          <a:prstGeom prst="rect">
            <a:avLst/>
          </a:prstGeom>
        </p:spPr>
      </p:pic>
    </p:spTree>
    <p:extLst>
      <p:ext uri="{BB962C8B-B14F-4D97-AF65-F5344CB8AC3E}">
        <p14:creationId xmlns:p14="http://schemas.microsoft.com/office/powerpoint/2010/main" val="2810935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39</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6" y="119344"/>
            <a:ext cx="6457717" cy="830947"/>
          </a:xfrm>
        </p:spPr>
        <p:txBody>
          <a:bodyPr>
            <a:noAutofit/>
          </a:bodyPr>
          <a:lstStyle/>
          <a:p>
            <a:r>
              <a:rPr lang="en-US" sz="2200" dirty="0"/>
              <a:t>AWS Relational Database Service (RDS):</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6" y="1119611"/>
            <a:ext cx="6457717" cy="5835991"/>
          </a:xfrm>
        </p:spPr>
        <p:txBody>
          <a:bodyPr>
            <a:noAutofit/>
          </a:bodyPr>
          <a:lstStyle/>
          <a:p>
            <a:pPr rtl="0"/>
            <a:r>
              <a:rPr lang="en-US" sz="1800" b="0" i="0" dirty="0">
                <a:solidFill>
                  <a:srgbClr val="16191F"/>
                </a:solidFill>
                <a:effectLst/>
              </a:rPr>
              <a:t>Amazon Relational Database Service (Amazon RDS) is a web service that makes it easier to set up, operate, and scale a relational database in the AWS Cloud. It provides cost-efficient, resizable capacity for an industry-standard relational database and manages common database administration tasks.</a:t>
            </a:r>
          </a:p>
          <a:p>
            <a:pPr algn="l"/>
            <a:r>
              <a:rPr lang="en-US" sz="1800" b="0" i="0" dirty="0">
                <a:solidFill>
                  <a:srgbClr val="000000"/>
                </a:solidFill>
                <a:effectLst/>
              </a:rPr>
              <a:t>Amazon RDS is pay as you go. It is comprised of 3 parts:</a:t>
            </a:r>
          </a:p>
          <a:p>
            <a:pPr algn="l"/>
            <a:r>
              <a:rPr lang="en-US" sz="1800" b="0" i="0" dirty="0">
                <a:solidFill>
                  <a:srgbClr val="000000"/>
                </a:solidFill>
                <a:effectLst/>
              </a:rPr>
              <a:t>1) Hosting</a:t>
            </a:r>
          </a:p>
          <a:p>
            <a:pPr algn="l"/>
            <a:r>
              <a:rPr lang="en-US" sz="1800" b="0" i="0" dirty="0">
                <a:solidFill>
                  <a:srgbClr val="000000"/>
                </a:solidFill>
                <a:effectLst/>
              </a:rPr>
              <a:t>2) Storage and Operations</a:t>
            </a:r>
          </a:p>
          <a:p>
            <a:pPr algn="l"/>
            <a:r>
              <a:rPr lang="en-US" sz="1800" b="0" i="0" dirty="0">
                <a:solidFill>
                  <a:srgbClr val="000000"/>
                </a:solidFill>
                <a:effectLst/>
              </a:rPr>
              <a:t>3) Data transferred</a:t>
            </a:r>
          </a:p>
          <a:p>
            <a:br>
              <a:rPr lang="en-US" sz="1800" dirty="0"/>
            </a:br>
            <a:endParaRPr lang="en-US" sz="1800" dirty="0">
              <a:ea typeface="Meiryo" panose="020B0604030504040204" pitchFamily="34" charset="-128"/>
            </a:endParaRPr>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pic>
        <p:nvPicPr>
          <p:cNvPr id="2050" name="Picture 2" descr="Repo Browser: RDS">
            <a:extLst>
              <a:ext uri="{FF2B5EF4-FFF2-40B4-BE49-F238E27FC236}">
                <a16:creationId xmlns:a16="http://schemas.microsoft.com/office/drawing/2014/main" id="{B28BE234-3ECF-4D8C-8957-4D086D807873}"/>
              </a:ext>
            </a:extLst>
          </p:cNvPr>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6749" r="67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1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76BC9C-D60D-4607-98C7-DCE7E72D7697}"/>
              </a:ext>
            </a:extLst>
          </p:cNvPr>
          <p:cNvSpPr>
            <a:spLocks noGrp="1"/>
          </p:cNvSpPr>
          <p:nvPr>
            <p:ph idx="1"/>
          </p:nvPr>
        </p:nvSpPr>
        <p:spPr>
          <a:xfrm>
            <a:off x="5017659" y="1397518"/>
            <a:ext cx="7434318" cy="5369042"/>
          </a:xfrm>
        </p:spPr>
        <p:txBody>
          <a:bodyPr>
            <a:normAutofit/>
          </a:bodyPr>
          <a:lstStyle/>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Website</a:t>
            </a:r>
            <a:r>
              <a:rPr lang="en-US" sz="1700" dirty="0">
                <a:solidFill>
                  <a:srgbClr val="1C1C1C"/>
                </a:solidFill>
                <a:ea typeface="Times New Roman"/>
                <a:cs typeface="Times New Roman"/>
                <a:sym typeface="Times New Roman"/>
              </a:rPr>
              <a:t> </a:t>
            </a:r>
            <a:r>
              <a:rPr lang="en-IN" sz="1600" b="1" dirty="0">
                <a:sym typeface="Wingdings" panose="05000000000000000000" pitchFamily="2" charset="2"/>
              </a:rPr>
              <a:t></a:t>
            </a:r>
            <a:r>
              <a:rPr lang="en-US" sz="1700" dirty="0">
                <a:solidFill>
                  <a:srgbClr val="1C1C1C"/>
                </a:solidFill>
                <a:ea typeface="Times New Roman"/>
                <a:cs typeface="Times New Roman"/>
                <a:sym typeface="Times New Roman"/>
              </a:rPr>
              <a:t> https://consultadd.com/</a:t>
            </a:r>
          </a:p>
          <a:p>
            <a:pPr marR="0" lvl="0" algn="just" rtl="0">
              <a:spcBef>
                <a:spcPts val="0"/>
              </a:spcBef>
              <a:spcAft>
                <a:spcPts val="0"/>
              </a:spcAft>
              <a:buClr>
                <a:schemeClr val="dk1"/>
              </a:buClr>
              <a:buSzPts val="1100"/>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Industries </a:t>
            </a:r>
            <a:r>
              <a:rPr lang="en-IN" sz="1800" b="1" dirty="0">
                <a:sym typeface="Wingdings" panose="05000000000000000000" pitchFamily="2" charset="2"/>
              </a:rPr>
              <a:t></a:t>
            </a:r>
            <a:r>
              <a:rPr lang="en-US" sz="1700" dirty="0">
                <a:solidFill>
                  <a:srgbClr val="1C1C1C"/>
                </a:solidFill>
                <a:ea typeface="Times New Roman"/>
                <a:cs typeface="Times New Roman"/>
                <a:sym typeface="Times New Roman"/>
              </a:rPr>
              <a:t>  IT Services and IT Consulting</a:t>
            </a:r>
          </a:p>
          <a:p>
            <a:pPr marL="285750" marR="0" lvl="0" indent="-285750" algn="just" rtl="0">
              <a:spcBef>
                <a:spcPts val="0"/>
              </a:spcBef>
              <a:spcAft>
                <a:spcPts val="0"/>
              </a:spcAft>
              <a:buClr>
                <a:schemeClr val="dk1"/>
              </a:buClr>
              <a:buSzPts val="1100"/>
              <a:buFont typeface="Arial" panose="020B0604020202020204" pitchFamily="34" charset="0"/>
              <a:buChar char="•"/>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Company size </a:t>
            </a:r>
            <a:r>
              <a:rPr lang="en-IN" sz="1600" b="1" dirty="0">
                <a:sym typeface="Wingdings" panose="05000000000000000000" pitchFamily="2" charset="2"/>
              </a:rPr>
              <a:t></a:t>
            </a:r>
            <a:r>
              <a:rPr lang="en-US" sz="1700" dirty="0">
                <a:solidFill>
                  <a:srgbClr val="1C1C1C"/>
                </a:solidFill>
                <a:ea typeface="Times New Roman"/>
                <a:cs typeface="Times New Roman"/>
                <a:sym typeface="Times New Roman"/>
              </a:rPr>
              <a:t> 370 employees</a:t>
            </a:r>
          </a:p>
          <a:p>
            <a:pPr marL="285750" marR="0" lvl="0" indent="-285750" algn="just" rtl="0">
              <a:spcBef>
                <a:spcPts val="0"/>
              </a:spcBef>
              <a:spcAft>
                <a:spcPts val="0"/>
              </a:spcAft>
              <a:buFont typeface="Arial" panose="020B0604020202020204" pitchFamily="34" charset="0"/>
              <a:buChar char="•"/>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Revenue</a:t>
            </a:r>
            <a:r>
              <a:rPr lang="en-US" sz="1700" dirty="0">
                <a:solidFill>
                  <a:srgbClr val="1C1C1C"/>
                </a:solidFill>
                <a:ea typeface="Times New Roman"/>
                <a:cs typeface="Times New Roman"/>
                <a:sym typeface="Times New Roman"/>
              </a:rPr>
              <a:t> </a:t>
            </a:r>
            <a:r>
              <a:rPr lang="en-IN" sz="1800" b="1" dirty="0">
                <a:sym typeface="Wingdings" panose="05000000000000000000" pitchFamily="2" charset="2"/>
              </a:rPr>
              <a:t> </a:t>
            </a:r>
            <a:r>
              <a:rPr lang="en-IN" sz="1800" dirty="0">
                <a:sym typeface="Wingdings" panose="05000000000000000000" pitchFamily="2" charset="2"/>
              </a:rPr>
              <a:t>$30m (2.27 Billion INR)</a:t>
            </a: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Clr>
                <a:schemeClr val="dk1"/>
              </a:buClr>
              <a:buSzPts val="1100"/>
              <a:buFont typeface="Arial" panose="020B0604020202020204" pitchFamily="34" charset="0"/>
              <a:buChar char="•"/>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Headquarters</a:t>
            </a:r>
            <a:r>
              <a:rPr lang="en-US" sz="1700" dirty="0">
                <a:solidFill>
                  <a:srgbClr val="1C1C1C"/>
                </a:solidFill>
                <a:ea typeface="Times New Roman"/>
                <a:cs typeface="Times New Roman"/>
                <a:sym typeface="Times New Roman"/>
              </a:rPr>
              <a:t> </a:t>
            </a:r>
            <a:r>
              <a:rPr lang="en-IN" sz="1800" b="1" dirty="0">
                <a:sym typeface="Wingdings" panose="05000000000000000000" pitchFamily="2" charset="2"/>
              </a:rPr>
              <a:t></a:t>
            </a:r>
            <a:r>
              <a:rPr lang="en-US" sz="1700" dirty="0">
                <a:solidFill>
                  <a:srgbClr val="1C1C1C"/>
                </a:solidFill>
                <a:ea typeface="Times New Roman"/>
                <a:cs typeface="Times New Roman"/>
                <a:sym typeface="Times New Roman"/>
              </a:rPr>
              <a:t> Irving, Texas, U.S.</a:t>
            </a:r>
          </a:p>
          <a:p>
            <a:pPr marL="285750" marR="0" lvl="0" indent="-285750" algn="just" rtl="0">
              <a:spcBef>
                <a:spcPts val="0"/>
              </a:spcBef>
              <a:spcAft>
                <a:spcPts val="0"/>
              </a:spcAft>
              <a:buClr>
                <a:schemeClr val="dk1"/>
              </a:buClr>
              <a:buSzPts val="1100"/>
              <a:buFont typeface="Arial" panose="020B0604020202020204" pitchFamily="34" charset="0"/>
              <a:buChar char="•"/>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Founded</a:t>
            </a:r>
            <a:r>
              <a:rPr lang="en-US" sz="1700" dirty="0">
                <a:solidFill>
                  <a:srgbClr val="1C1C1C"/>
                </a:solidFill>
                <a:ea typeface="Times New Roman"/>
                <a:cs typeface="Times New Roman"/>
                <a:sym typeface="Times New Roman"/>
              </a:rPr>
              <a:t> </a:t>
            </a:r>
            <a:r>
              <a:rPr lang="en-IN" sz="1600" b="1" dirty="0">
                <a:sym typeface="Wingdings" panose="05000000000000000000" pitchFamily="2" charset="2"/>
              </a:rPr>
              <a:t></a:t>
            </a:r>
            <a:r>
              <a:rPr lang="en-US" sz="1700" dirty="0">
                <a:solidFill>
                  <a:srgbClr val="1C1C1C"/>
                </a:solidFill>
                <a:ea typeface="Times New Roman"/>
                <a:cs typeface="Times New Roman"/>
                <a:sym typeface="Times New Roman"/>
              </a:rPr>
              <a:t> 2011</a:t>
            </a:r>
          </a:p>
          <a:p>
            <a:pPr marL="285750" marR="0" lvl="0" indent="-285750" algn="just" rtl="0">
              <a:spcBef>
                <a:spcPts val="0"/>
              </a:spcBef>
              <a:spcAft>
                <a:spcPts val="0"/>
              </a:spcAft>
              <a:buFont typeface="Arial" panose="020B0604020202020204" pitchFamily="34" charset="0"/>
              <a:buChar char="•"/>
            </a:pPr>
            <a:endParaRPr lang="en-US" sz="1700" dirty="0">
              <a:solidFill>
                <a:srgbClr val="1C1C1C"/>
              </a:solidFill>
              <a:ea typeface="Times New Roman"/>
              <a:cs typeface="Times New Roman"/>
              <a:sym typeface="Times New Roman"/>
            </a:endParaRPr>
          </a:p>
          <a:p>
            <a:pPr marL="285750" marR="0" lvl="0" indent="-285750" algn="just" rtl="0">
              <a:spcBef>
                <a:spcPts val="0"/>
              </a:spcBef>
              <a:spcAft>
                <a:spcPts val="0"/>
              </a:spcAft>
              <a:buFont typeface="Arial" panose="020B0604020202020204" pitchFamily="34" charset="0"/>
              <a:buChar char="•"/>
            </a:pPr>
            <a:r>
              <a:rPr lang="en-US" sz="1700" b="1" dirty="0">
                <a:solidFill>
                  <a:srgbClr val="1C1C1C"/>
                </a:solidFill>
                <a:ea typeface="Times New Roman"/>
                <a:cs typeface="Times New Roman"/>
                <a:sym typeface="Times New Roman"/>
              </a:rPr>
              <a:t>Other Offices</a:t>
            </a:r>
            <a:r>
              <a:rPr lang="en-US" sz="1700" dirty="0">
                <a:solidFill>
                  <a:srgbClr val="1C1C1C"/>
                </a:solidFill>
                <a:ea typeface="Times New Roman"/>
                <a:cs typeface="Times New Roman"/>
                <a:sym typeface="Times New Roman"/>
              </a:rPr>
              <a:t> </a:t>
            </a:r>
            <a:r>
              <a:rPr lang="en-IN" sz="1800" b="1" dirty="0">
                <a:sym typeface="Wingdings" panose="05000000000000000000" pitchFamily="2" charset="2"/>
              </a:rPr>
              <a:t></a:t>
            </a:r>
            <a:r>
              <a:rPr lang="en-US" sz="1700" dirty="0">
                <a:solidFill>
                  <a:srgbClr val="1C1C1C"/>
                </a:solidFill>
                <a:ea typeface="Times New Roman"/>
                <a:cs typeface="Times New Roman"/>
                <a:sym typeface="Times New Roman"/>
              </a:rPr>
              <a:t> In Pune, India &amp; Canada</a:t>
            </a:r>
          </a:p>
          <a:p>
            <a:pPr marL="0" marR="0" lvl="0" indent="0" algn="just" rtl="0">
              <a:spcBef>
                <a:spcPts val="0"/>
              </a:spcBef>
              <a:spcAft>
                <a:spcPts val="0"/>
              </a:spcAft>
              <a:buNone/>
            </a:pPr>
            <a:endParaRPr lang="en-US" sz="1700" dirty="0">
              <a:solidFill>
                <a:srgbClr val="1C1C1C"/>
              </a:solidFill>
              <a:ea typeface="Times New Roman"/>
              <a:cs typeface="Times New Roman"/>
              <a:sym typeface="Times New Roman"/>
            </a:endParaRPr>
          </a:p>
          <a:p>
            <a:pPr>
              <a:lnSpc>
                <a:spcPct val="150000"/>
              </a:lnSpc>
            </a:pPr>
            <a:endParaRPr lang="en-IN" sz="1700" dirty="0">
              <a:solidFill>
                <a:schemeClr val="tx1"/>
              </a:solidFill>
            </a:endParaRPr>
          </a:p>
        </p:txBody>
      </p:sp>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a:t>
            </a:fld>
            <a:endParaRPr lang="en-US" dirty="0"/>
          </a:p>
        </p:txBody>
      </p:sp>
      <p:sp>
        <p:nvSpPr>
          <p:cNvPr id="9" name="Title 6">
            <a:extLst>
              <a:ext uri="{FF2B5EF4-FFF2-40B4-BE49-F238E27FC236}">
                <a16:creationId xmlns:a16="http://schemas.microsoft.com/office/drawing/2014/main" id="{2ADC160D-32CD-497E-B14B-F7D22338B2B5}"/>
              </a:ext>
            </a:extLst>
          </p:cNvPr>
          <p:cNvSpPr txBox="1">
            <a:spLocks/>
          </p:cNvSpPr>
          <p:nvPr/>
        </p:nvSpPr>
        <p:spPr>
          <a:xfrm>
            <a:off x="5017659" y="346934"/>
            <a:ext cx="6457717" cy="864000"/>
          </a:xfrm>
          <a:prstGeom prst="rect">
            <a:avLst/>
          </a:prstGeom>
        </p:spPr>
        <p:txBody>
          <a:bodyPr vert="horz" lIns="109728" tIns="109728" rIns="109728" bIns="91440" rtlCol="0" anchor="ctr">
            <a:normAutofit fontScale="92500"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dirty="0"/>
              <a:t>Company Profile:</a:t>
            </a:r>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15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40</a:t>
            </a:fld>
            <a:endParaRPr lang="en-US" dirty="0"/>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pic>
        <p:nvPicPr>
          <p:cNvPr id="2050" name="Picture 2" descr="Repo Browser: RDS">
            <a:extLst>
              <a:ext uri="{FF2B5EF4-FFF2-40B4-BE49-F238E27FC236}">
                <a16:creationId xmlns:a16="http://schemas.microsoft.com/office/drawing/2014/main" id="{B28BE234-3ECF-4D8C-8957-4D086D807873}"/>
              </a:ext>
            </a:extLst>
          </p:cNvPr>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6749" r="67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15664D-36EE-4A60-B902-31D3EA3DB128}"/>
              </a:ext>
            </a:extLst>
          </p:cNvPr>
          <p:cNvPicPr>
            <a:picLocks noChangeAspect="1"/>
          </p:cNvPicPr>
          <p:nvPr/>
        </p:nvPicPr>
        <p:blipFill>
          <a:blip r:embed="rId6"/>
          <a:stretch>
            <a:fillRect/>
          </a:stretch>
        </p:blipFill>
        <p:spPr>
          <a:xfrm>
            <a:off x="4939553" y="207191"/>
            <a:ext cx="6974541" cy="2984244"/>
          </a:xfrm>
          <a:prstGeom prst="rect">
            <a:avLst/>
          </a:prstGeom>
        </p:spPr>
      </p:pic>
      <p:pic>
        <p:nvPicPr>
          <p:cNvPr id="7" name="Picture 6">
            <a:extLst>
              <a:ext uri="{FF2B5EF4-FFF2-40B4-BE49-F238E27FC236}">
                <a16:creationId xmlns:a16="http://schemas.microsoft.com/office/drawing/2014/main" id="{94D00EE6-59D6-4DED-BE99-ABC2BF0F29E1}"/>
              </a:ext>
            </a:extLst>
          </p:cNvPr>
          <p:cNvPicPr>
            <a:picLocks noChangeAspect="1"/>
          </p:cNvPicPr>
          <p:nvPr/>
        </p:nvPicPr>
        <p:blipFill>
          <a:blip r:embed="rId7"/>
          <a:stretch>
            <a:fillRect/>
          </a:stretch>
        </p:blipFill>
        <p:spPr>
          <a:xfrm>
            <a:off x="4939553" y="3461004"/>
            <a:ext cx="6974540" cy="3144679"/>
          </a:xfrm>
          <a:prstGeom prst="rect">
            <a:avLst/>
          </a:prstGeom>
        </p:spPr>
      </p:pic>
    </p:spTree>
    <p:extLst>
      <p:ext uri="{BB962C8B-B14F-4D97-AF65-F5344CB8AC3E}">
        <p14:creationId xmlns:p14="http://schemas.microsoft.com/office/powerpoint/2010/main" val="180099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41</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91440"/>
            <a:ext cx="6457717" cy="830947"/>
          </a:xfrm>
        </p:spPr>
        <p:txBody>
          <a:bodyPr>
            <a:noAutofit/>
          </a:bodyPr>
          <a:lstStyle/>
          <a:p>
            <a:r>
              <a:rPr lang="en-US" sz="2200" dirty="0"/>
              <a:t>AWS Simple Storage Service (S3):</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7" y="922387"/>
            <a:ext cx="6457717" cy="5835991"/>
          </a:xfrm>
        </p:spPr>
        <p:txBody>
          <a:bodyPr>
            <a:noAutofit/>
          </a:bodyPr>
          <a:lstStyle/>
          <a:p>
            <a:pPr rtl="0"/>
            <a:r>
              <a:rPr lang="en-US" sz="1800" b="0" i="0" dirty="0">
                <a:solidFill>
                  <a:srgbClr val="333333"/>
                </a:solidFill>
                <a:effectLst/>
              </a:rPr>
              <a:t>Amazon Simple Storage Service (Amazon S3) is an object storage service offering industry-leading scalability, data availability, security, and performance. Customers of all sizes and industries can store and protect any amount of data for virtually any use case, such as data lakes, cloud-native applications, and mobile apps. </a:t>
            </a:r>
          </a:p>
          <a:p>
            <a:pPr rtl="0"/>
            <a:r>
              <a:rPr lang="en-US" sz="1800" b="0" i="0" dirty="0">
                <a:solidFill>
                  <a:srgbClr val="333333"/>
                </a:solidFill>
                <a:effectLst/>
              </a:rPr>
              <a:t>With cost-effective storage classes and easy-to-use management features, you can optimize costs, organize data, and configure fine-tuned access controls to meet specific business, organizational, and compliance requirements.</a:t>
            </a:r>
            <a:endParaRPr lang="en-US" sz="1800" dirty="0">
              <a:ea typeface="Meiryo" panose="020B0604030504040204" pitchFamily="34" charset="-128"/>
            </a:endParaRPr>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pic>
        <p:nvPicPr>
          <p:cNvPr id="3074" name="Picture 2" descr="Amazon S3 - Downloading and Uploading to Buckets using Python Boto3">
            <a:extLst>
              <a:ext uri="{FF2B5EF4-FFF2-40B4-BE49-F238E27FC236}">
                <a16:creationId xmlns:a16="http://schemas.microsoft.com/office/drawing/2014/main" id="{763D7D03-E195-4697-8327-23D8DBB3BF23}"/>
              </a:ext>
            </a:extLst>
          </p:cNvPr>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t="843" b="84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053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42</a:t>
            </a:fld>
            <a:endParaRPr lang="en-US" dirty="0"/>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pic>
        <p:nvPicPr>
          <p:cNvPr id="3074" name="Picture 2" descr="Amazon S3 - Downloading and Uploading to Buckets using Python Boto3">
            <a:extLst>
              <a:ext uri="{FF2B5EF4-FFF2-40B4-BE49-F238E27FC236}">
                <a16:creationId xmlns:a16="http://schemas.microsoft.com/office/drawing/2014/main" id="{763D7D03-E195-4697-8327-23D8DBB3BF23}"/>
              </a:ext>
            </a:extLst>
          </p:cNvPr>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t="843" b="84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590989-5EBA-4901-B7F5-DEB7D44EFC36}"/>
              </a:ext>
            </a:extLst>
          </p:cNvPr>
          <p:cNvPicPr>
            <a:picLocks noChangeAspect="1"/>
          </p:cNvPicPr>
          <p:nvPr/>
        </p:nvPicPr>
        <p:blipFill>
          <a:blip r:embed="rId6"/>
          <a:stretch>
            <a:fillRect/>
          </a:stretch>
        </p:blipFill>
        <p:spPr>
          <a:xfrm>
            <a:off x="5091953" y="223759"/>
            <a:ext cx="6804212" cy="2949475"/>
          </a:xfrm>
          <a:prstGeom prst="rect">
            <a:avLst/>
          </a:prstGeom>
        </p:spPr>
      </p:pic>
      <p:pic>
        <p:nvPicPr>
          <p:cNvPr id="11" name="Picture 10">
            <a:extLst>
              <a:ext uri="{FF2B5EF4-FFF2-40B4-BE49-F238E27FC236}">
                <a16:creationId xmlns:a16="http://schemas.microsoft.com/office/drawing/2014/main" id="{CAB8426F-335F-4986-BC84-E4250CE00CB9}"/>
              </a:ext>
            </a:extLst>
          </p:cNvPr>
          <p:cNvPicPr>
            <a:picLocks noChangeAspect="1"/>
          </p:cNvPicPr>
          <p:nvPr/>
        </p:nvPicPr>
        <p:blipFill>
          <a:blip r:embed="rId7"/>
          <a:stretch>
            <a:fillRect/>
          </a:stretch>
        </p:blipFill>
        <p:spPr>
          <a:xfrm>
            <a:off x="5091953" y="3519929"/>
            <a:ext cx="6804212" cy="3114312"/>
          </a:xfrm>
          <a:prstGeom prst="rect">
            <a:avLst/>
          </a:prstGeom>
        </p:spPr>
      </p:pic>
    </p:spTree>
    <p:extLst>
      <p:ext uri="{BB962C8B-B14F-4D97-AF65-F5344CB8AC3E}">
        <p14:creationId xmlns:p14="http://schemas.microsoft.com/office/powerpoint/2010/main" val="2505066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43</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91440"/>
            <a:ext cx="6457717" cy="830947"/>
          </a:xfrm>
        </p:spPr>
        <p:txBody>
          <a:bodyPr>
            <a:noAutofit/>
          </a:bodyPr>
          <a:lstStyle/>
          <a:p>
            <a:r>
              <a:rPr lang="en-US" sz="2200" dirty="0"/>
              <a:t>Visual Studio Code &amp; IntelliJ IDEA:</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7" y="922387"/>
            <a:ext cx="6457717" cy="5835991"/>
          </a:xfrm>
        </p:spPr>
        <p:txBody>
          <a:bodyPr>
            <a:noAutofit/>
          </a:bodyPr>
          <a:lstStyle/>
          <a:p>
            <a:pPr lvl="1"/>
            <a:r>
              <a:rPr lang="en-IN" sz="1800" b="0" i="0" dirty="0">
                <a:solidFill>
                  <a:schemeClr val="tx1"/>
                </a:solidFill>
                <a:effectLst/>
              </a:rPr>
              <a:t>Visual Studio Code is a source-code editor made by Microsoft for Windows, Linux and macOS. Features include support for debugging, syntax highlighting, intelligent code completion, snippets, code refactoring, and embedded Git. I have used it to implement my </a:t>
            </a:r>
            <a:r>
              <a:rPr lang="en-IN" sz="1800" b="1" i="0" dirty="0">
                <a:solidFill>
                  <a:schemeClr val="tx1"/>
                </a:solidFill>
                <a:effectLst/>
              </a:rPr>
              <a:t>frontend code</a:t>
            </a:r>
            <a:r>
              <a:rPr lang="en-IN" sz="1800" b="0" i="0" dirty="0">
                <a:solidFill>
                  <a:schemeClr val="tx1"/>
                </a:solidFill>
                <a:effectLst/>
              </a:rPr>
              <a:t>.</a:t>
            </a:r>
          </a:p>
          <a:p>
            <a:pPr rtl="0">
              <a:lnSpc>
                <a:spcPct val="150000"/>
              </a:lnSpc>
            </a:pPr>
            <a:r>
              <a:rPr lang="en-US" sz="1800" b="0" i="0" dirty="0">
                <a:solidFill>
                  <a:schemeClr val="tx1"/>
                </a:solidFill>
                <a:effectLst/>
              </a:rPr>
              <a:t>IntelliJ IDEA is an integrated development environment written in Java for developing computer software. It is developed by JetBrains, and is available as an Apache 2 Licensed community edition I have used it to implement by </a:t>
            </a:r>
            <a:r>
              <a:rPr lang="en-US" sz="1800" b="1" i="0" dirty="0">
                <a:solidFill>
                  <a:schemeClr val="tx1"/>
                </a:solidFill>
                <a:effectLst/>
              </a:rPr>
              <a:t>backend code</a:t>
            </a:r>
            <a:r>
              <a:rPr lang="en-US" sz="1800" b="0" i="0" dirty="0">
                <a:solidFill>
                  <a:schemeClr val="tx1"/>
                </a:solidFill>
                <a:effectLst/>
              </a:rPr>
              <a:t>.</a:t>
            </a:r>
            <a:endParaRPr lang="en-US" sz="1800" dirty="0">
              <a:solidFill>
                <a:schemeClr val="tx1"/>
              </a:solidFill>
              <a:ea typeface="Meiryo" panose="020B0604030504040204" pitchFamily="34" charset="-128"/>
            </a:endParaRPr>
          </a:p>
        </p:txBody>
      </p:sp>
      <p:sp>
        <p:nvSpPr>
          <p:cNvPr id="2" name="Picture Placeholder 1">
            <a:extLst>
              <a:ext uri="{FF2B5EF4-FFF2-40B4-BE49-F238E27FC236}">
                <a16:creationId xmlns:a16="http://schemas.microsoft.com/office/drawing/2014/main" id="{105FBB7E-1A30-4281-8D6F-89B6CCDD9896}"/>
              </a:ext>
            </a:extLst>
          </p:cNvPr>
          <p:cNvSpPr>
            <a:spLocks noGrp="1"/>
          </p:cNvSpPr>
          <p:nvPr>
            <p:ph type="pic" sz="quarter" idx="13"/>
          </p:nvPr>
        </p:nvSpPr>
        <p:spPr/>
      </p:sp>
      <p:pic>
        <p:nvPicPr>
          <p:cNvPr id="4104" name="Picture 8" descr="Visual Studio Code [ Download - Logo - icon ] png svg">
            <a:extLst>
              <a:ext uri="{FF2B5EF4-FFF2-40B4-BE49-F238E27FC236}">
                <a16:creationId xmlns:a16="http://schemas.microsoft.com/office/drawing/2014/main" id="{A5A6D3D2-796D-43A2-9B10-916612BE8E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16003"/>
            <a:ext cx="4613547" cy="339699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EEB935B6-92B8-42D6-A1A1-BFCFB3FA9B99}"/>
              </a:ext>
            </a:extLst>
          </p:cNvPr>
          <p:cNvSpPr>
            <a:spLocks noGrp="1"/>
          </p:cNvSpPr>
          <p:nvPr>
            <p:ph type="pic" sz="quarter" idx="14"/>
          </p:nvPr>
        </p:nvSpPr>
        <p:spPr/>
      </p:sp>
      <p:pic>
        <p:nvPicPr>
          <p:cNvPr id="4108" name="Picture 12" descr="How To Install IntelliJ IDEA on Fedora 35 - idroot">
            <a:extLst>
              <a:ext uri="{FF2B5EF4-FFF2-40B4-BE49-F238E27FC236}">
                <a16:creationId xmlns:a16="http://schemas.microsoft.com/office/drawing/2014/main" id="{89492C68-120C-4B84-96B9-3256DFA060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3429000"/>
            <a:ext cx="461354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438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44</a:t>
            </a:fld>
            <a:endParaRPr lang="en-US" dirty="0"/>
          </a:p>
        </p:txBody>
      </p:sp>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7" y="91440"/>
            <a:ext cx="6457717" cy="830947"/>
          </a:xfrm>
        </p:spPr>
        <p:txBody>
          <a:bodyPr>
            <a:noAutofit/>
          </a:bodyPr>
          <a:lstStyle/>
          <a:p>
            <a:r>
              <a:rPr lang="en-US" sz="2200" dirty="0"/>
              <a:t>Jira Software</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7" y="922387"/>
            <a:ext cx="6711937" cy="5835991"/>
          </a:xfrm>
        </p:spPr>
        <p:txBody>
          <a:bodyPr>
            <a:noAutofit/>
          </a:bodyPr>
          <a:lstStyle/>
          <a:p>
            <a:pPr rtl="0"/>
            <a:r>
              <a:rPr lang="en-US" sz="1800" b="0" i="0" dirty="0">
                <a:solidFill>
                  <a:schemeClr val="tx1"/>
                </a:solidFill>
                <a:effectLst/>
              </a:rPr>
              <a:t>Jira is a proprietary issue tracking product developed by Atlassian that allows bug tracking and agile project management.</a:t>
            </a:r>
          </a:p>
          <a:p>
            <a:pPr rtl="0"/>
            <a:r>
              <a:rPr lang="en-US" sz="1800" b="0" i="0" dirty="0">
                <a:solidFill>
                  <a:schemeClr val="tx1"/>
                </a:solidFill>
                <a:effectLst/>
              </a:rPr>
              <a:t>For teams who practice agile methodologies, Jira Software provides </a:t>
            </a:r>
            <a:r>
              <a:rPr lang="en-US" sz="1800" dirty="0">
                <a:solidFill>
                  <a:schemeClr val="tx1"/>
                </a:solidFill>
              </a:rPr>
              <a:t>scrum</a:t>
            </a:r>
            <a:r>
              <a:rPr lang="en-US" sz="1800" b="0" i="0" dirty="0">
                <a:solidFill>
                  <a:schemeClr val="tx1"/>
                </a:solidFill>
                <a:effectLst/>
              </a:rPr>
              <a:t> and </a:t>
            </a:r>
            <a:r>
              <a:rPr lang="en-US" sz="1800" dirty="0">
                <a:solidFill>
                  <a:schemeClr val="tx1"/>
                </a:solidFill>
              </a:rPr>
              <a:t>kanban boards</a:t>
            </a:r>
            <a:r>
              <a:rPr lang="en-US" sz="1800" b="0" i="0" dirty="0">
                <a:solidFill>
                  <a:schemeClr val="tx1"/>
                </a:solidFill>
                <a:effectLst/>
              </a:rPr>
              <a:t> out-of-the-box. Boards are task management hubs, where tasks are mapped to customizable workflows. Boards provide transparency across teamwork and visibility into the status of every work item. Time tracking capabilities and real-time performance reports (burn-up/down charts, sprint reports, velocity charts) enable teams to closely monitor their productivity over time.</a:t>
            </a:r>
            <a:endParaRPr lang="en-US" sz="1800" dirty="0">
              <a:solidFill>
                <a:schemeClr val="tx1"/>
              </a:solidFill>
              <a:ea typeface="Meiryo" panose="020B0604030504040204" pitchFamily="34" charset="-128"/>
            </a:endParaRPr>
          </a:p>
        </p:txBody>
      </p:sp>
      <p:pic>
        <p:nvPicPr>
          <p:cNvPr id="5122" name="Picture 2" descr="Jira Logo SVG PNG Vector - Designlogovector">
            <a:extLst>
              <a:ext uri="{FF2B5EF4-FFF2-40B4-BE49-F238E27FC236}">
                <a16:creationId xmlns:a16="http://schemas.microsoft.com/office/drawing/2014/main" id="{006BA150-2BE0-4204-98F7-78D899C6DC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611 Agile Word Photos - Free &amp; Royalty-Free Stock Photos from Dreamstime">
            <a:extLst>
              <a:ext uri="{FF2B5EF4-FFF2-40B4-BE49-F238E27FC236}">
                <a16:creationId xmlns:a16="http://schemas.microsoft.com/office/drawing/2014/main" id="{E8E2E4DD-A9C5-46D5-A621-987C079A7F17}"/>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1938" r="19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546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45</a:t>
            </a:fld>
            <a:endParaRPr lang="en-US" dirty="0"/>
          </a:p>
        </p:txBody>
      </p:sp>
      <p:pic>
        <p:nvPicPr>
          <p:cNvPr id="5122" name="Picture 2" descr="Jira Logo SVG PNG Vector - Designlogovector">
            <a:extLst>
              <a:ext uri="{FF2B5EF4-FFF2-40B4-BE49-F238E27FC236}">
                <a16:creationId xmlns:a16="http://schemas.microsoft.com/office/drawing/2014/main" id="{006BA150-2BE0-4204-98F7-78D899C6DC06}"/>
              </a:ext>
            </a:extLst>
          </p:cNvPr>
          <p:cNvPicPr>
            <a:picLocks noGrp="1" noChangeAspect="1" noChangeArrowheads="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611 Agile Word Photos - Free &amp; Royalty-Free Stock Photos from Dreamstime">
            <a:extLst>
              <a:ext uri="{FF2B5EF4-FFF2-40B4-BE49-F238E27FC236}">
                <a16:creationId xmlns:a16="http://schemas.microsoft.com/office/drawing/2014/main" id="{E8E2E4DD-A9C5-46D5-A621-987C079A7F17}"/>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1938" r="19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BC2503-C920-4E88-AAA8-6C1E53ACD723}"/>
              </a:ext>
            </a:extLst>
          </p:cNvPr>
          <p:cNvPicPr>
            <a:picLocks noChangeAspect="1"/>
          </p:cNvPicPr>
          <p:nvPr/>
        </p:nvPicPr>
        <p:blipFill>
          <a:blip r:embed="rId6"/>
          <a:stretch>
            <a:fillRect/>
          </a:stretch>
        </p:blipFill>
        <p:spPr>
          <a:xfrm>
            <a:off x="5180188" y="212942"/>
            <a:ext cx="6680118" cy="2971109"/>
          </a:xfrm>
          <a:prstGeom prst="rect">
            <a:avLst/>
          </a:prstGeom>
          <a:ln>
            <a:solidFill>
              <a:schemeClr val="tx1"/>
            </a:solidFill>
          </a:ln>
        </p:spPr>
      </p:pic>
      <p:pic>
        <p:nvPicPr>
          <p:cNvPr id="5" name="Picture 4">
            <a:extLst>
              <a:ext uri="{FF2B5EF4-FFF2-40B4-BE49-F238E27FC236}">
                <a16:creationId xmlns:a16="http://schemas.microsoft.com/office/drawing/2014/main" id="{4F291254-A7A0-4D49-BB74-634EA3DDCB3A}"/>
              </a:ext>
            </a:extLst>
          </p:cNvPr>
          <p:cNvPicPr>
            <a:picLocks noChangeAspect="1"/>
          </p:cNvPicPr>
          <p:nvPr/>
        </p:nvPicPr>
        <p:blipFill>
          <a:blip r:embed="rId7"/>
          <a:stretch>
            <a:fillRect/>
          </a:stretch>
        </p:blipFill>
        <p:spPr>
          <a:xfrm>
            <a:off x="5180187" y="3673950"/>
            <a:ext cx="6680117" cy="2957839"/>
          </a:xfrm>
          <a:prstGeom prst="rect">
            <a:avLst/>
          </a:prstGeom>
          <a:ln>
            <a:solidFill>
              <a:schemeClr val="tx1"/>
            </a:solidFill>
          </a:ln>
        </p:spPr>
      </p:pic>
    </p:spTree>
    <p:extLst>
      <p:ext uri="{BB962C8B-B14F-4D97-AF65-F5344CB8AC3E}">
        <p14:creationId xmlns:p14="http://schemas.microsoft.com/office/powerpoint/2010/main" val="213185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05416" y="1548166"/>
            <a:ext cx="4737159" cy="2528515"/>
          </a:xfrm>
        </p:spPr>
        <p:txBody>
          <a:bodyPr/>
          <a:lstStyle/>
          <a:p>
            <a:r>
              <a:rPr lang="en-US" dirty="0"/>
              <a:t>System Design</a:t>
            </a:r>
          </a:p>
        </p:txBody>
      </p:sp>
      <p:pic>
        <p:nvPicPr>
          <p:cNvPr id="9224" name="Picture 8" descr="system Logo | Free Logo Design Tool from Flaming Text">
            <a:extLst>
              <a:ext uri="{FF2B5EF4-FFF2-40B4-BE49-F238E27FC236}">
                <a16:creationId xmlns:a16="http://schemas.microsoft.com/office/drawing/2014/main" id="{E1761189-360D-106C-C242-3C6293F9EDC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452" r="94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68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47</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3" y="-389723"/>
            <a:ext cx="6457717" cy="1580890"/>
          </a:xfrm>
        </p:spPr>
        <p:txBody>
          <a:bodyPr>
            <a:noAutofit/>
          </a:bodyPr>
          <a:lstStyle/>
          <a:p>
            <a:r>
              <a:rPr lang="en-US" sz="2400" dirty="0"/>
              <a:t>Database Design:</a:t>
            </a:r>
          </a:p>
        </p:txBody>
      </p:sp>
      <p:pic>
        <p:nvPicPr>
          <p:cNvPr id="9" name="Content Placeholder 8">
            <a:extLst>
              <a:ext uri="{FF2B5EF4-FFF2-40B4-BE49-F238E27FC236}">
                <a16:creationId xmlns:a16="http://schemas.microsoft.com/office/drawing/2014/main" id="{FC3E2409-F398-30D0-5EFD-ABE7E00E83CC}"/>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054534" y="750358"/>
            <a:ext cx="6875560" cy="5874560"/>
          </a:xfrm>
          <a:prstGeom prst="rect">
            <a:avLst/>
          </a:prstGeom>
          <a:noFill/>
          <a:ln>
            <a:solidFill>
              <a:schemeClr val="tx1"/>
            </a:solidFill>
          </a:ln>
        </p:spPr>
      </p:pic>
    </p:spTree>
    <p:extLst>
      <p:ext uri="{BB962C8B-B14F-4D97-AF65-F5344CB8AC3E}">
        <p14:creationId xmlns:p14="http://schemas.microsoft.com/office/powerpoint/2010/main" val="1509169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48</a:t>
            </a:fld>
            <a:endParaRPr lang="en-US" dirty="0">
              <a:solidFill>
                <a:schemeClr val="tx1"/>
              </a:solidFill>
            </a:endParaRPr>
          </a:p>
        </p:txBody>
      </p:sp>
      <p:pic>
        <p:nvPicPr>
          <p:cNvPr id="11" name="Picture 10">
            <a:extLst>
              <a:ext uri="{FF2B5EF4-FFF2-40B4-BE49-F238E27FC236}">
                <a16:creationId xmlns:a16="http://schemas.microsoft.com/office/drawing/2014/main" id="{7585A05E-EB46-8E7F-1000-B5FFF7069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459" y="0"/>
            <a:ext cx="9260541" cy="6858000"/>
          </a:xfrm>
          <a:prstGeom prst="rect">
            <a:avLst/>
          </a:prstGeom>
        </p:spPr>
      </p:pic>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599764"/>
            <a:ext cx="2931458" cy="1156448"/>
          </a:xfrm>
        </p:spPr>
        <p:txBody>
          <a:bodyPr>
            <a:noAutofit/>
          </a:bodyPr>
          <a:lstStyle/>
          <a:p>
            <a:r>
              <a:rPr lang="en-US" sz="2400" dirty="0"/>
              <a:t> Use-Case</a:t>
            </a:r>
            <a:br>
              <a:rPr lang="en-US" sz="2400" dirty="0"/>
            </a:br>
            <a:r>
              <a:rPr lang="en-US" sz="2400" dirty="0"/>
              <a:t> Diagram:</a:t>
            </a:r>
          </a:p>
        </p:txBody>
      </p:sp>
    </p:spTree>
    <p:extLst>
      <p:ext uri="{BB962C8B-B14F-4D97-AF65-F5344CB8AC3E}">
        <p14:creationId xmlns:p14="http://schemas.microsoft.com/office/powerpoint/2010/main" val="4172629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49</a:t>
            </a:fld>
            <a:endParaRPr lang="en-US" dirty="0">
              <a:solidFill>
                <a:schemeClr val="tx1"/>
              </a:solidFill>
            </a:endParaRPr>
          </a:p>
        </p:txBody>
      </p:sp>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599764"/>
            <a:ext cx="2931458" cy="1066800"/>
          </a:xfrm>
        </p:spPr>
        <p:txBody>
          <a:bodyPr>
            <a:noAutofit/>
          </a:bodyPr>
          <a:lstStyle/>
          <a:p>
            <a:r>
              <a:rPr lang="en-US" sz="2400" dirty="0"/>
              <a:t>  Activity</a:t>
            </a:r>
            <a:br>
              <a:rPr lang="en-US" sz="2400" dirty="0"/>
            </a:br>
            <a:r>
              <a:rPr lang="en-US" sz="2400" dirty="0"/>
              <a:t> Diagram:</a:t>
            </a:r>
          </a:p>
        </p:txBody>
      </p:sp>
      <p:pic>
        <p:nvPicPr>
          <p:cNvPr id="5" name="Picture 4">
            <a:extLst>
              <a:ext uri="{FF2B5EF4-FFF2-40B4-BE49-F238E27FC236}">
                <a16:creationId xmlns:a16="http://schemas.microsoft.com/office/drawing/2014/main" id="{A2990470-B2DF-FAD3-7474-F06F395AC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386" y="0"/>
            <a:ext cx="9242614" cy="6858000"/>
          </a:xfrm>
          <a:prstGeom prst="rect">
            <a:avLst/>
          </a:prstGeom>
        </p:spPr>
      </p:pic>
    </p:spTree>
    <p:extLst>
      <p:ext uri="{BB962C8B-B14F-4D97-AF65-F5344CB8AC3E}">
        <p14:creationId xmlns:p14="http://schemas.microsoft.com/office/powerpoint/2010/main" val="2441420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76BC9C-D60D-4607-98C7-DCE7E72D7697}"/>
              </a:ext>
            </a:extLst>
          </p:cNvPr>
          <p:cNvSpPr>
            <a:spLocks noGrp="1"/>
          </p:cNvSpPr>
          <p:nvPr>
            <p:ph idx="1"/>
          </p:nvPr>
        </p:nvSpPr>
        <p:spPr>
          <a:xfrm>
            <a:off x="5205917" y="1397518"/>
            <a:ext cx="7434318" cy="5369042"/>
          </a:xfrm>
        </p:spPr>
        <p:txBody>
          <a:bodyPr>
            <a:normAutofit fontScale="92500" lnSpcReduction="10000"/>
          </a:bodyPr>
          <a:lstStyle/>
          <a:p>
            <a:pPr marL="285750" indent="-285750">
              <a:lnSpc>
                <a:spcPct val="150000"/>
              </a:lnSpc>
              <a:buFont typeface="Arial" panose="020B0604020202020204" pitchFamily="34" charset="0"/>
              <a:buChar char="•"/>
            </a:pPr>
            <a:r>
              <a:rPr lang="en-IN" sz="1800" b="1" dirty="0"/>
              <a:t>Company </a:t>
            </a:r>
            <a:r>
              <a:rPr lang="en-IN" sz="1800" b="1" dirty="0">
                <a:sym typeface="Wingdings" panose="05000000000000000000" pitchFamily="2" charset="2"/>
              </a:rPr>
              <a:t></a:t>
            </a:r>
            <a:r>
              <a:rPr lang="en-IN" sz="1800" dirty="0"/>
              <a:t> Consultadd Inc.</a:t>
            </a:r>
          </a:p>
          <a:p>
            <a:pPr marL="285750" indent="-285750">
              <a:lnSpc>
                <a:spcPct val="150000"/>
              </a:lnSpc>
              <a:buFont typeface="Arial" panose="020B0604020202020204" pitchFamily="34" charset="0"/>
              <a:buChar char="•"/>
            </a:pPr>
            <a:r>
              <a:rPr lang="en-IN" sz="1800" b="1" dirty="0"/>
              <a:t>Internship Type </a:t>
            </a:r>
            <a:r>
              <a:rPr lang="en-IN" sz="1800" b="1" dirty="0">
                <a:sym typeface="Wingdings" panose="05000000000000000000" pitchFamily="2" charset="2"/>
              </a:rPr>
              <a:t> </a:t>
            </a:r>
            <a:r>
              <a:rPr lang="en-IN" sz="1800" dirty="0">
                <a:sym typeface="Wingdings" panose="05000000000000000000" pitchFamily="2" charset="2"/>
              </a:rPr>
              <a:t>Off-Campus</a:t>
            </a:r>
          </a:p>
          <a:p>
            <a:pPr marL="285750" indent="-285750">
              <a:lnSpc>
                <a:spcPct val="150000"/>
              </a:lnSpc>
              <a:buFont typeface="Arial" panose="020B0604020202020204" pitchFamily="34" charset="0"/>
              <a:buChar char="•"/>
            </a:pPr>
            <a:r>
              <a:rPr lang="en-IN" sz="1800" b="1" dirty="0"/>
              <a:t>Location </a:t>
            </a:r>
            <a:r>
              <a:rPr lang="en-IN" sz="1800" b="1" dirty="0">
                <a:sym typeface="Wingdings" panose="05000000000000000000" pitchFamily="2" charset="2"/>
              </a:rPr>
              <a:t> </a:t>
            </a:r>
            <a:r>
              <a:rPr lang="en-IN" sz="1800" dirty="0">
                <a:sym typeface="Wingdings" panose="05000000000000000000" pitchFamily="2" charset="2"/>
              </a:rPr>
              <a:t>Pune, Maharashtra (Currently Remote) </a:t>
            </a:r>
          </a:p>
          <a:p>
            <a:pPr marL="285750" indent="-285750">
              <a:lnSpc>
                <a:spcPct val="150000"/>
              </a:lnSpc>
              <a:buFont typeface="Arial" panose="020B0604020202020204" pitchFamily="34" charset="0"/>
              <a:buChar char="•"/>
            </a:pPr>
            <a:r>
              <a:rPr lang="en-IN" sz="1800" b="1" dirty="0"/>
              <a:t>Duration </a:t>
            </a:r>
            <a:r>
              <a:rPr lang="en-IN" sz="1800" b="1" dirty="0">
                <a:sym typeface="Wingdings" panose="05000000000000000000" pitchFamily="2" charset="2"/>
              </a:rPr>
              <a:t></a:t>
            </a:r>
            <a:r>
              <a:rPr lang="en-IN" sz="1800" dirty="0">
                <a:sym typeface="Wingdings" panose="05000000000000000000" pitchFamily="2" charset="2"/>
              </a:rPr>
              <a:t> 6 months </a:t>
            </a:r>
          </a:p>
          <a:p>
            <a:pPr marL="285750" indent="-285750">
              <a:lnSpc>
                <a:spcPct val="150000"/>
              </a:lnSpc>
              <a:buFont typeface="Arial" panose="020B0604020202020204" pitchFamily="34" charset="0"/>
              <a:buChar char="•"/>
            </a:pPr>
            <a:r>
              <a:rPr lang="en-IN" sz="1800" b="1" dirty="0">
                <a:sym typeface="Wingdings" panose="05000000000000000000" pitchFamily="2" charset="2"/>
              </a:rPr>
              <a:t>Start Date  </a:t>
            </a:r>
            <a:r>
              <a:rPr lang="en-IN" sz="1800" dirty="0">
                <a:sym typeface="Wingdings" panose="05000000000000000000" pitchFamily="2" charset="2"/>
              </a:rPr>
              <a:t>04/01/2022</a:t>
            </a:r>
          </a:p>
          <a:p>
            <a:pPr marL="285750" indent="-285750">
              <a:lnSpc>
                <a:spcPct val="150000"/>
              </a:lnSpc>
              <a:buFont typeface="Arial" panose="020B0604020202020204" pitchFamily="34" charset="0"/>
              <a:buChar char="•"/>
            </a:pPr>
            <a:r>
              <a:rPr lang="en-IN" sz="1800" b="1" dirty="0">
                <a:sym typeface="Wingdings" panose="05000000000000000000" pitchFamily="2" charset="2"/>
              </a:rPr>
              <a:t>End Date  </a:t>
            </a:r>
            <a:r>
              <a:rPr lang="en-IN" sz="1800" dirty="0">
                <a:sym typeface="Wingdings" panose="05000000000000000000" pitchFamily="2" charset="2"/>
              </a:rPr>
              <a:t>30/06/2022</a:t>
            </a:r>
          </a:p>
          <a:p>
            <a:pPr marL="285750" indent="-285750">
              <a:lnSpc>
                <a:spcPct val="150000"/>
              </a:lnSpc>
              <a:buFont typeface="Arial" panose="020B0604020202020204" pitchFamily="34" charset="0"/>
              <a:buChar char="•"/>
            </a:pPr>
            <a:r>
              <a:rPr lang="en-IN" sz="1800" b="1" dirty="0">
                <a:sym typeface="Wingdings" panose="05000000000000000000" pitchFamily="2" charset="2"/>
              </a:rPr>
              <a:t>External Guide </a:t>
            </a:r>
            <a:r>
              <a:rPr lang="en-IN" sz="1800" dirty="0">
                <a:sym typeface="Wingdings" panose="05000000000000000000" pitchFamily="2" charset="2"/>
              </a:rPr>
              <a:t> Mr. Gyanendra Chandrawat</a:t>
            </a:r>
          </a:p>
          <a:p>
            <a:pPr>
              <a:lnSpc>
                <a:spcPct val="150000"/>
              </a:lnSpc>
            </a:pPr>
            <a:r>
              <a:rPr lang="en-IN" sz="1800" dirty="0">
                <a:sym typeface="Wingdings" panose="05000000000000000000" pitchFamily="2" charset="2"/>
              </a:rPr>
              <a:t>                            (Associate Software Engineer)</a:t>
            </a:r>
          </a:p>
          <a:p>
            <a:pPr marL="285750" indent="-285750">
              <a:lnSpc>
                <a:spcPct val="150000"/>
              </a:lnSpc>
              <a:buFont typeface="Arial" panose="020B0604020202020204" pitchFamily="34" charset="0"/>
              <a:buChar char="•"/>
            </a:pPr>
            <a:r>
              <a:rPr lang="en-IN" sz="1800" b="1" dirty="0">
                <a:sym typeface="Wingdings" panose="05000000000000000000" pitchFamily="2" charset="2"/>
              </a:rPr>
              <a:t>Stipend </a:t>
            </a:r>
            <a:r>
              <a:rPr lang="en-IN" sz="1800" dirty="0">
                <a:sym typeface="Wingdings" panose="05000000000000000000" pitchFamily="2" charset="2"/>
              </a:rPr>
              <a:t>50k (monthly)</a:t>
            </a:r>
          </a:p>
          <a:p>
            <a:pPr>
              <a:lnSpc>
                <a:spcPct val="150000"/>
              </a:lnSpc>
            </a:pPr>
            <a:r>
              <a:rPr lang="en-IN" sz="1800" dirty="0">
                <a:sym typeface="Wingdings" panose="05000000000000000000" pitchFamily="2" charset="2"/>
              </a:rPr>
              <a:t>                         </a:t>
            </a:r>
          </a:p>
          <a:p>
            <a:pPr>
              <a:lnSpc>
                <a:spcPct val="150000"/>
              </a:lnSpc>
            </a:pPr>
            <a:r>
              <a:rPr lang="en-IN" sz="1800" dirty="0">
                <a:sym typeface="Wingdings" panose="05000000000000000000" pitchFamily="2" charset="2"/>
              </a:rPr>
              <a:t>                         </a:t>
            </a:r>
          </a:p>
          <a:p>
            <a:pPr>
              <a:lnSpc>
                <a:spcPct val="150000"/>
              </a:lnSpc>
            </a:pPr>
            <a:endParaRPr lang="en-IN" sz="1800" dirty="0"/>
          </a:p>
        </p:txBody>
      </p:sp>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a:t>
            </a:fld>
            <a:endParaRPr lang="en-US" dirty="0"/>
          </a:p>
        </p:txBody>
      </p:sp>
      <p:sp>
        <p:nvSpPr>
          <p:cNvPr id="9" name="Title 6">
            <a:extLst>
              <a:ext uri="{FF2B5EF4-FFF2-40B4-BE49-F238E27FC236}">
                <a16:creationId xmlns:a16="http://schemas.microsoft.com/office/drawing/2014/main" id="{2ADC160D-32CD-497E-B14B-F7D22338B2B5}"/>
              </a:ext>
            </a:extLst>
          </p:cNvPr>
          <p:cNvSpPr txBox="1">
            <a:spLocks/>
          </p:cNvSpPr>
          <p:nvPr/>
        </p:nvSpPr>
        <p:spPr>
          <a:xfrm>
            <a:off x="5205918" y="304918"/>
            <a:ext cx="6457717" cy="864000"/>
          </a:xfrm>
          <a:prstGeom prst="rect">
            <a:avLst/>
          </a:prstGeom>
        </p:spPr>
        <p:txBody>
          <a:bodyPr vert="horz" lIns="109728" tIns="109728" rIns="109728" bIns="91440" rtlCol="0" anchor="ctr">
            <a:normAutofit fontScale="92500"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dirty="0"/>
              <a:t>Internship Details:</a:t>
            </a:r>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96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50</a:t>
            </a:fld>
            <a:endParaRPr lang="en-US" dirty="0">
              <a:solidFill>
                <a:schemeClr val="tx1"/>
              </a:solidFill>
            </a:endParaRPr>
          </a:p>
        </p:txBody>
      </p:sp>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357718"/>
            <a:ext cx="2931458" cy="1308846"/>
          </a:xfrm>
        </p:spPr>
        <p:txBody>
          <a:bodyPr>
            <a:noAutofit/>
          </a:bodyPr>
          <a:lstStyle/>
          <a:p>
            <a:r>
              <a:rPr lang="en-US" sz="2400" dirty="0"/>
              <a:t> Sequence</a:t>
            </a:r>
            <a:br>
              <a:rPr lang="en-US" sz="2400" dirty="0"/>
            </a:br>
            <a:r>
              <a:rPr lang="en-US" sz="2400" dirty="0"/>
              <a:t>  Diagram</a:t>
            </a:r>
            <a:br>
              <a:rPr lang="en-US" sz="2400" dirty="0"/>
            </a:br>
            <a:r>
              <a:rPr lang="en-US" sz="2200" dirty="0"/>
              <a:t>(Customer):</a:t>
            </a:r>
          </a:p>
        </p:txBody>
      </p:sp>
      <p:pic>
        <p:nvPicPr>
          <p:cNvPr id="5" name="Picture 4">
            <a:extLst>
              <a:ext uri="{FF2B5EF4-FFF2-40B4-BE49-F238E27FC236}">
                <a16:creationId xmlns:a16="http://schemas.microsoft.com/office/drawing/2014/main" id="{9F705B63-4A48-C842-5AF5-19FF680D0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458" y="0"/>
            <a:ext cx="9260542" cy="6858000"/>
          </a:xfrm>
          <a:prstGeom prst="rect">
            <a:avLst/>
          </a:prstGeom>
        </p:spPr>
      </p:pic>
    </p:spTree>
    <p:extLst>
      <p:ext uri="{BB962C8B-B14F-4D97-AF65-F5344CB8AC3E}">
        <p14:creationId xmlns:p14="http://schemas.microsoft.com/office/powerpoint/2010/main" val="348962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51</a:t>
            </a:fld>
            <a:endParaRPr lang="en-US" dirty="0">
              <a:solidFill>
                <a:schemeClr val="tx1"/>
              </a:solidFill>
            </a:endParaRPr>
          </a:p>
        </p:txBody>
      </p:sp>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447364"/>
            <a:ext cx="2931458" cy="1219199"/>
          </a:xfrm>
        </p:spPr>
        <p:txBody>
          <a:bodyPr>
            <a:noAutofit/>
          </a:bodyPr>
          <a:lstStyle/>
          <a:p>
            <a:r>
              <a:rPr lang="en-US" sz="2400" dirty="0"/>
              <a:t> </a:t>
            </a:r>
            <a:r>
              <a:rPr lang="en-US" sz="2000" dirty="0"/>
              <a:t>Collaboration</a:t>
            </a:r>
            <a:br>
              <a:rPr lang="en-US" sz="2400" dirty="0"/>
            </a:br>
            <a:r>
              <a:rPr lang="en-US" sz="2400" dirty="0"/>
              <a:t>   </a:t>
            </a:r>
            <a:r>
              <a:rPr lang="en-US" sz="2000" dirty="0"/>
              <a:t>Diagram</a:t>
            </a:r>
            <a:br>
              <a:rPr lang="en-US" sz="2000" dirty="0"/>
            </a:br>
            <a:r>
              <a:rPr lang="en-US" sz="2000" dirty="0"/>
              <a:t> (Customer):</a:t>
            </a:r>
          </a:p>
        </p:txBody>
      </p:sp>
      <p:pic>
        <p:nvPicPr>
          <p:cNvPr id="6" name="Picture 5">
            <a:extLst>
              <a:ext uri="{FF2B5EF4-FFF2-40B4-BE49-F238E27FC236}">
                <a16:creationId xmlns:a16="http://schemas.microsoft.com/office/drawing/2014/main" id="{26D1429A-F750-F49B-A906-7B3773F3CE6A}"/>
              </a:ext>
            </a:extLst>
          </p:cNvPr>
          <p:cNvPicPr>
            <a:picLocks noChangeAspect="1"/>
          </p:cNvPicPr>
          <p:nvPr/>
        </p:nvPicPr>
        <p:blipFill>
          <a:blip r:embed="rId2"/>
          <a:stretch>
            <a:fillRect/>
          </a:stretch>
        </p:blipFill>
        <p:spPr>
          <a:xfrm>
            <a:off x="2931458" y="0"/>
            <a:ext cx="9260542" cy="6858000"/>
          </a:xfrm>
          <a:prstGeom prst="rect">
            <a:avLst/>
          </a:prstGeom>
        </p:spPr>
      </p:pic>
    </p:spTree>
    <p:extLst>
      <p:ext uri="{BB962C8B-B14F-4D97-AF65-F5344CB8AC3E}">
        <p14:creationId xmlns:p14="http://schemas.microsoft.com/office/powerpoint/2010/main" val="2868904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52</a:t>
            </a:fld>
            <a:endParaRPr lang="en-US" dirty="0">
              <a:solidFill>
                <a:schemeClr val="tx1"/>
              </a:solidFill>
            </a:endParaRPr>
          </a:p>
        </p:txBody>
      </p:sp>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653552"/>
            <a:ext cx="2931458" cy="1013011"/>
          </a:xfrm>
        </p:spPr>
        <p:txBody>
          <a:bodyPr>
            <a:noAutofit/>
          </a:bodyPr>
          <a:lstStyle/>
          <a:p>
            <a:r>
              <a:rPr lang="en-US" sz="2400" dirty="0"/>
              <a:t>Component</a:t>
            </a:r>
            <a:br>
              <a:rPr lang="en-US" sz="2400" dirty="0"/>
            </a:br>
            <a:r>
              <a:rPr lang="en-US" sz="2400" dirty="0"/>
              <a:t>  Diagram:</a:t>
            </a:r>
          </a:p>
        </p:txBody>
      </p:sp>
      <p:pic>
        <p:nvPicPr>
          <p:cNvPr id="5" name="Picture 4">
            <a:extLst>
              <a:ext uri="{FF2B5EF4-FFF2-40B4-BE49-F238E27FC236}">
                <a16:creationId xmlns:a16="http://schemas.microsoft.com/office/drawing/2014/main" id="{44783AB1-A5C9-3B19-F971-2BEA1F566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284" y="0"/>
            <a:ext cx="9276715" cy="6858000"/>
          </a:xfrm>
          <a:prstGeom prst="rect">
            <a:avLst/>
          </a:prstGeom>
          <a:ln>
            <a:solidFill>
              <a:schemeClr val="tx1"/>
            </a:solidFill>
          </a:ln>
        </p:spPr>
      </p:pic>
    </p:spTree>
    <p:extLst>
      <p:ext uri="{BB962C8B-B14F-4D97-AF65-F5344CB8AC3E}">
        <p14:creationId xmlns:p14="http://schemas.microsoft.com/office/powerpoint/2010/main" val="2130358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5262A-4DDF-B64F-D25E-701018511BF3}"/>
              </a:ext>
            </a:extLst>
          </p:cNvPr>
          <p:cNvSpPr>
            <a:spLocks noGrp="1"/>
          </p:cNvSpPr>
          <p:nvPr>
            <p:ph type="sldNum" sz="quarter" idx="12"/>
          </p:nvPr>
        </p:nvSpPr>
        <p:spPr/>
        <p:txBody>
          <a:bodyPr/>
          <a:lstStyle/>
          <a:p>
            <a:fld id="{FAEF9944-A4F6-4C59-AEBD-678D6480B8EA}" type="slidenum">
              <a:rPr lang="en-US" smtClean="0">
                <a:solidFill>
                  <a:schemeClr val="tx1"/>
                </a:solidFill>
              </a:rPr>
              <a:pPr/>
              <a:t>53</a:t>
            </a:fld>
            <a:endParaRPr lang="en-US" dirty="0">
              <a:solidFill>
                <a:schemeClr val="tx1"/>
              </a:solidFill>
            </a:endParaRPr>
          </a:p>
        </p:txBody>
      </p:sp>
      <p:sp>
        <p:nvSpPr>
          <p:cNvPr id="12" name="Title 6">
            <a:extLst>
              <a:ext uri="{FF2B5EF4-FFF2-40B4-BE49-F238E27FC236}">
                <a16:creationId xmlns:a16="http://schemas.microsoft.com/office/drawing/2014/main" id="{C68B8D25-BFC7-28B7-C1BE-5E4753732410}"/>
              </a:ext>
            </a:extLst>
          </p:cNvPr>
          <p:cNvSpPr>
            <a:spLocks noGrp="1"/>
          </p:cNvSpPr>
          <p:nvPr>
            <p:ph type="title"/>
          </p:nvPr>
        </p:nvSpPr>
        <p:spPr>
          <a:xfrm>
            <a:off x="0" y="2707340"/>
            <a:ext cx="2931458" cy="959223"/>
          </a:xfrm>
        </p:spPr>
        <p:txBody>
          <a:bodyPr>
            <a:noAutofit/>
          </a:bodyPr>
          <a:lstStyle/>
          <a:p>
            <a:r>
              <a:rPr lang="en-US" sz="2200" dirty="0"/>
              <a:t>Deployment</a:t>
            </a:r>
            <a:br>
              <a:rPr lang="en-US" sz="2200" dirty="0"/>
            </a:br>
            <a:r>
              <a:rPr lang="en-US" sz="2200" dirty="0"/>
              <a:t>  Diagram:</a:t>
            </a:r>
          </a:p>
        </p:txBody>
      </p:sp>
      <p:pic>
        <p:nvPicPr>
          <p:cNvPr id="20" name="Picture 19">
            <a:extLst>
              <a:ext uri="{FF2B5EF4-FFF2-40B4-BE49-F238E27FC236}">
                <a16:creationId xmlns:a16="http://schemas.microsoft.com/office/drawing/2014/main" id="{1A6CCBD8-825E-C515-B5AB-55D70C69CB75}"/>
              </a:ext>
            </a:extLst>
          </p:cNvPr>
          <p:cNvPicPr>
            <a:picLocks noChangeAspect="1"/>
          </p:cNvPicPr>
          <p:nvPr/>
        </p:nvPicPr>
        <p:blipFill>
          <a:blip r:embed="rId2"/>
          <a:stretch>
            <a:fillRect/>
          </a:stretch>
        </p:blipFill>
        <p:spPr>
          <a:xfrm>
            <a:off x="2931458" y="0"/>
            <a:ext cx="9260542" cy="6857999"/>
          </a:xfrm>
          <a:prstGeom prst="rect">
            <a:avLst/>
          </a:prstGeom>
        </p:spPr>
      </p:pic>
    </p:spTree>
    <p:extLst>
      <p:ext uri="{BB962C8B-B14F-4D97-AF65-F5344CB8AC3E}">
        <p14:creationId xmlns:p14="http://schemas.microsoft.com/office/powerpoint/2010/main" val="868556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8622593" y="1584025"/>
            <a:ext cx="4737159" cy="2528515"/>
          </a:xfrm>
        </p:spPr>
        <p:txBody>
          <a:bodyPr/>
          <a:lstStyle/>
          <a:p>
            <a:r>
              <a:rPr lang="en-US" dirty="0"/>
              <a:t>Testing</a:t>
            </a:r>
          </a:p>
        </p:txBody>
      </p:sp>
      <p:sp>
        <p:nvSpPr>
          <p:cNvPr id="2" name="Picture Placeholder 1">
            <a:extLst>
              <a:ext uri="{FF2B5EF4-FFF2-40B4-BE49-F238E27FC236}">
                <a16:creationId xmlns:a16="http://schemas.microsoft.com/office/drawing/2014/main" id="{0F0E334C-53DC-0AEF-657F-AB6DE135D4D7}"/>
              </a:ext>
            </a:extLst>
          </p:cNvPr>
          <p:cNvSpPr>
            <a:spLocks noGrp="1"/>
          </p:cNvSpPr>
          <p:nvPr>
            <p:ph type="pic" sz="quarter" idx="13"/>
          </p:nvPr>
        </p:nvSpPr>
        <p:spPr/>
      </p:sp>
      <p:pic>
        <p:nvPicPr>
          <p:cNvPr id="11266" name="Picture 2" descr="Testing Linear Icon. Modern Outline Testing Logo Concept on Whit Stock  Vector - Illustration of outline, development: 133525380">
            <a:extLst>
              <a:ext uri="{FF2B5EF4-FFF2-40B4-BE49-F238E27FC236}">
                <a16:creationId xmlns:a16="http://schemas.microsoft.com/office/drawing/2014/main" id="{D44C7CFB-1D16-D96F-6BAA-0C8DB12F96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75"/>
          <a:stretch/>
        </p:blipFill>
        <p:spPr bwMode="auto">
          <a:xfrm>
            <a:off x="0" y="1095509"/>
            <a:ext cx="7519933" cy="50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7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55</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91440"/>
            <a:ext cx="7306236" cy="6374803"/>
          </a:xfrm>
        </p:spPr>
        <p:txBody>
          <a:bodyPr>
            <a:noAutofit/>
          </a:bodyPr>
          <a:lstStyle/>
          <a:p>
            <a:pPr marL="0" lvl="0" indent="0">
              <a:lnSpc>
                <a:spcPct val="150000"/>
              </a:lnSpc>
              <a:buNone/>
            </a:pPr>
            <a:r>
              <a:rPr lang="en-US" sz="1500" b="1" dirty="0">
                <a:ea typeface="Tahoma" panose="020B0604030504040204" pitchFamily="34" charset="0"/>
                <a:cs typeface="Times New Roman" panose="02020603050405020304" pitchFamily="18" charset="0"/>
              </a:rPr>
              <a:t>Testing Methods Applied:</a:t>
            </a:r>
          </a:p>
          <a:p>
            <a:pPr marL="0" lvl="0" indent="0" algn="just">
              <a:lnSpc>
                <a:spcPct val="150000"/>
              </a:lnSpc>
              <a:buNone/>
            </a:pPr>
            <a:r>
              <a:rPr lang="en-US" sz="1300" dirty="0">
                <a:ea typeface="Tahoma" panose="020B0604030504040204" pitchFamily="34" charset="0"/>
                <a:cs typeface="Times New Roman" panose="02020603050405020304" pitchFamily="18" charset="0"/>
              </a:rPr>
              <a:t>The various types of testing which we have applied on our project are:</a:t>
            </a:r>
            <a:endParaRPr lang="en-IN" sz="1300" dirty="0">
              <a:ea typeface="Tahoma" panose="020B0604030504040204" pitchFamily="34" charset="0"/>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300" b="1" dirty="0">
                <a:ea typeface="Tahoma" panose="020B0604030504040204" pitchFamily="34" charset="0"/>
                <a:cs typeface="Times New Roman" panose="02020603050405020304" pitchFamily="18" charset="0"/>
              </a:rPr>
              <a:t>Unit Testing:</a:t>
            </a:r>
            <a:r>
              <a:rPr lang="en-US" sz="1300" dirty="0">
                <a:ea typeface="Tahoma" panose="020B0604030504040204" pitchFamily="34" charset="0"/>
                <a:cs typeface="Times New Roman" panose="02020603050405020304" pitchFamily="18" charset="0"/>
              </a:rPr>
              <a:t> </a:t>
            </a:r>
            <a:r>
              <a:rPr lang="en-IN" sz="1300" dirty="0">
                <a:ea typeface="Tahoma" panose="020B0604030504040204" pitchFamily="34" charset="0"/>
                <a:cs typeface="Times New Roman" panose="02020603050405020304" pitchFamily="18" charset="0"/>
              </a:rPr>
              <a:t> </a:t>
            </a:r>
            <a:r>
              <a:rPr lang="en-US" sz="1300" dirty="0">
                <a:ea typeface="Tahoma" panose="020B0604030504040204" pitchFamily="34" charset="0"/>
                <a:cs typeface="Times New Roman" panose="02020603050405020304" pitchFamily="18" charset="0"/>
              </a:rPr>
              <a:t>After creating every module, we have tested each module individually whether it is working with proper functionality or not.</a:t>
            </a:r>
            <a:endParaRPr lang="en-IN" sz="1300" dirty="0">
              <a:ea typeface="Tahoma" panose="020B0604030504040204" pitchFamily="34" charset="0"/>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300" b="1" dirty="0">
                <a:ea typeface="Tahoma" panose="020B0604030504040204" pitchFamily="34" charset="0"/>
                <a:cs typeface="Times New Roman" panose="02020603050405020304" pitchFamily="18" charset="0"/>
              </a:rPr>
              <a:t>Integration Testing:</a:t>
            </a:r>
            <a:r>
              <a:rPr lang="en-IN" sz="1300" dirty="0">
                <a:ea typeface="Tahoma" panose="020B0604030504040204" pitchFamily="34" charset="0"/>
                <a:cs typeface="Times New Roman" panose="02020603050405020304" pitchFamily="18" charset="0"/>
              </a:rPr>
              <a:t> </a:t>
            </a:r>
            <a:r>
              <a:rPr lang="en-US" sz="1300" dirty="0">
                <a:ea typeface="Tahoma" panose="020B0604030504040204" pitchFamily="34" charset="0"/>
                <a:cs typeface="Times New Roman" panose="02020603050405020304" pitchFamily="18" charset="0"/>
              </a:rPr>
              <a:t>After completion of project, we have integrated all the modules together logically and tested as a group to check after combining whether the project functionalities are working properly or not.</a:t>
            </a:r>
            <a:endParaRPr lang="en-IN" sz="1300" dirty="0">
              <a:ea typeface="Tahoma" panose="020B0604030504040204" pitchFamily="34" charset="0"/>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300" b="1" dirty="0">
                <a:ea typeface="Tahoma" panose="020B0604030504040204" pitchFamily="34" charset="0"/>
                <a:cs typeface="Times New Roman" panose="02020603050405020304" pitchFamily="18" charset="0"/>
              </a:rPr>
              <a:t>Black Box Testing:</a:t>
            </a:r>
            <a:r>
              <a:rPr lang="en-IN" sz="1300" dirty="0">
                <a:ea typeface="Tahoma" panose="020B0604030504040204" pitchFamily="34" charset="0"/>
                <a:cs typeface="Times New Roman" panose="02020603050405020304" pitchFamily="18" charset="0"/>
              </a:rPr>
              <a:t> </a:t>
            </a:r>
            <a:r>
              <a:rPr lang="en-US" sz="1300" dirty="0">
                <a:ea typeface="Tahoma" panose="020B0604030504040204" pitchFamily="34" charset="0"/>
                <a:cs typeface="Times New Roman" panose="02020603050405020304" pitchFamily="18" charset="0"/>
              </a:rPr>
              <a:t>After making project and integrating all the modules together. We have applied black box testing to check whether all the functionalities are working correctly or not. </a:t>
            </a:r>
          </a:p>
          <a:p>
            <a:pPr marL="171450" lvl="0" indent="-171450" algn="just">
              <a:lnSpc>
                <a:spcPct val="150000"/>
              </a:lnSpc>
              <a:buFont typeface="Arial" panose="020B0604020202020204" pitchFamily="34" charset="0"/>
              <a:buChar char="•"/>
            </a:pPr>
            <a:r>
              <a:rPr lang="en-US" sz="1300" b="1" dirty="0">
                <a:ea typeface="Tahoma" panose="020B0604030504040204" pitchFamily="34" charset="0"/>
                <a:cs typeface="Times New Roman" panose="02020603050405020304" pitchFamily="18" charset="0"/>
              </a:rPr>
              <a:t>White Box Testing:</a:t>
            </a:r>
            <a:r>
              <a:rPr lang="en-IN" sz="1300" dirty="0">
                <a:ea typeface="Tahoma" panose="020B0604030504040204" pitchFamily="34" charset="0"/>
                <a:cs typeface="Times New Roman" panose="02020603050405020304" pitchFamily="18" charset="0"/>
              </a:rPr>
              <a:t> </a:t>
            </a:r>
            <a:r>
              <a:rPr lang="en-US" sz="1300" dirty="0">
                <a:ea typeface="Tahoma" panose="020B0604030504040204" pitchFamily="34" charset="0"/>
                <a:cs typeface="Times New Roman" panose="02020603050405020304" pitchFamily="18" charset="0"/>
              </a:rPr>
              <a:t>White Box Testing is a way of testing the software in which the tester has knowledge about the internal structure or the code or the program of the software. It is mostly done by software developers.</a:t>
            </a:r>
          </a:p>
          <a:p>
            <a:pPr marL="171450" lvl="0" indent="-171450" algn="just">
              <a:lnSpc>
                <a:spcPct val="150000"/>
              </a:lnSpc>
              <a:buFont typeface="Arial" panose="020B0604020202020204" pitchFamily="34" charset="0"/>
              <a:buChar char="•"/>
            </a:pPr>
            <a:r>
              <a:rPr lang="en-US" sz="1300" dirty="0">
                <a:ea typeface="Tahoma" panose="020B0604030504040204" pitchFamily="34" charset="0"/>
                <a:cs typeface="Times New Roman" panose="02020603050405020304" pitchFamily="18" charset="0"/>
              </a:rPr>
              <a:t> </a:t>
            </a:r>
            <a:r>
              <a:rPr lang="en-US" sz="1300" b="1" dirty="0">
                <a:ea typeface="Tahoma" panose="020B0604030504040204" pitchFamily="34" charset="0"/>
                <a:cs typeface="Times New Roman" panose="02020603050405020304" pitchFamily="18" charset="0"/>
              </a:rPr>
              <a:t>Regression Testing:</a:t>
            </a:r>
            <a:r>
              <a:rPr lang="en-IN" sz="1300" dirty="0">
                <a:ea typeface="Tahoma" panose="020B0604030504040204" pitchFamily="34" charset="0"/>
                <a:cs typeface="Times New Roman" panose="02020603050405020304" pitchFamily="18" charset="0"/>
              </a:rPr>
              <a:t> </a:t>
            </a:r>
            <a:r>
              <a:rPr lang="en-US" sz="1300" dirty="0">
                <a:ea typeface="Tahoma" panose="020B0604030504040204" pitchFamily="34" charset="0"/>
                <a:cs typeface="Times New Roman" panose="02020603050405020304" pitchFamily="18" charset="0"/>
              </a:rPr>
              <a:t>We have also applied regression testing at places where we have made some changes in the module or where we have added any new functionality. </a:t>
            </a:r>
            <a:endParaRPr lang="en-IN" sz="1300" b="1" dirty="0">
              <a:ea typeface="Tahoma" panose="020B0604030504040204" pitchFamily="34" charset="0"/>
              <a:cs typeface="Times New Roman" panose="02020603050405020304" pitchFamily="18" charset="0"/>
            </a:endParaRPr>
          </a:p>
          <a:p>
            <a:pPr lvl="0" algn="just">
              <a:lnSpc>
                <a:spcPct val="150000"/>
              </a:lnSpc>
              <a:spcAft>
                <a:spcPts val="500"/>
              </a:spcAft>
            </a:pPr>
            <a:endParaRPr lang="en-IN" sz="1200" dirty="0">
              <a:solidFill>
                <a:srgbClr val="00000A"/>
              </a:solidFill>
              <a:effectLst/>
              <a:ea typeface="Droid Sans Fallback"/>
            </a:endParaRPr>
          </a:p>
        </p:txBody>
      </p:sp>
    </p:spTree>
    <p:extLst>
      <p:ext uri="{BB962C8B-B14F-4D97-AF65-F5344CB8AC3E}">
        <p14:creationId xmlns:p14="http://schemas.microsoft.com/office/powerpoint/2010/main" val="2415529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56</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885763" y="-389723"/>
            <a:ext cx="6457717" cy="1580890"/>
          </a:xfrm>
        </p:spPr>
        <p:txBody>
          <a:bodyPr>
            <a:noAutofit/>
          </a:bodyPr>
          <a:lstStyle/>
          <a:p>
            <a:r>
              <a:rPr lang="en-US" sz="2400" dirty="0"/>
              <a:t>Test Cases:</a:t>
            </a:r>
          </a:p>
        </p:txBody>
      </p:sp>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3" y="590532"/>
            <a:ext cx="7306236" cy="5676936"/>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Manager Sign in:</a:t>
            </a:r>
            <a:endParaRPr lang="en-IN" dirty="0">
              <a:solidFill>
                <a:srgbClr val="00000A"/>
              </a:solidFill>
              <a:effectLst/>
              <a:latin typeface="Calibri" panose="020F0502020204030204" pitchFamily="34" charset="0"/>
              <a:ea typeface="Droid Sans Fallback"/>
            </a:endParaRPr>
          </a:p>
        </p:txBody>
      </p:sp>
      <p:graphicFrame>
        <p:nvGraphicFramePr>
          <p:cNvPr id="2" name="Table 1">
            <a:extLst>
              <a:ext uri="{FF2B5EF4-FFF2-40B4-BE49-F238E27FC236}">
                <a16:creationId xmlns:a16="http://schemas.microsoft.com/office/drawing/2014/main" id="{94959305-86E3-0EB3-B9FE-9B081A87927E}"/>
              </a:ext>
            </a:extLst>
          </p:cNvPr>
          <p:cNvGraphicFramePr>
            <a:graphicFrameLocks noGrp="1"/>
          </p:cNvGraphicFramePr>
          <p:nvPr>
            <p:extLst>
              <p:ext uri="{D42A27DB-BD31-4B8C-83A1-F6EECF244321}">
                <p14:modId xmlns:p14="http://schemas.microsoft.com/office/powerpoint/2010/main" val="1211917504"/>
              </p:ext>
            </p:extLst>
          </p:nvPr>
        </p:nvGraphicFramePr>
        <p:xfrm>
          <a:off x="5065055" y="1218759"/>
          <a:ext cx="6795247" cy="2419858"/>
        </p:xfrm>
        <a:graphic>
          <a:graphicData uri="http://schemas.openxmlformats.org/drawingml/2006/table">
            <a:tbl>
              <a:tblPr>
                <a:tableStyleId>{5C22544A-7EE6-4342-B048-85BDC9FD1C3A}</a:tableStyleId>
              </a:tblPr>
              <a:tblGrid>
                <a:gridCol w="779653">
                  <a:extLst>
                    <a:ext uri="{9D8B030D-6E8A-4147-A177-3AD203B41FA5}">
                      <a16:colId xmlns:a16="http://schemas.microsoft.com/office/drawing/2014/main" val="1482246069"/>
                    </a:ext>
                  </a:extLst>
                </a:gridCol>
                <a:gridCol w="1305447">
                  <a:extLst>
                    <a:ext uri="{9D8B030D-6E8A-4147-A177-3AD203B41FA5}">
                      <a16:colId xmlns:a16="http://schemas.microsoft.com/office/drawing/2014/main" val="3493304599"/>
                    </a:ext>
                  </a:extLst>
                </a:gridCol>
                <a:gridCol w="1072810">
                  <a:extLst>
                    <a:ext uri="{9D8B030D-6E8A-4147-A177-3AD203B41FA5}">
                      <a16:colId xmlns:a16="http://schemas.microsoft.com/office/drawing/2014/main" val="1251651349"/>
                    </a:ext>
                  </a:extLst>
                </a:gridCol>
                <a:gridCol w="1155334">
                  <a:extLst>
                    <a:ext uri="{9D8B030D-6E8A-4147-A177-3AD203B41FA5}">
                      <a16:colId xmlns:a16="http://schemas.microsoft.com/office/drawing/2014/main" val="3178327661"/>
                    </a:ext>
                  </a:extLst>
                </a:gridCol>
                <a:gridCol w="1479927">
                  <a:extLst>
                    <a:ext uri="{9D8B030D-6E8A-4147-A177-3AD203B41FA5}">
                      <a16:colId xmlns:a16="http://schemas.microsoft.com/office/drawing/2014/main" val="921072737"/>
                    </a:ext>
                  </a:extLst>
                </a:gridCol>
                <a:gridCol w="1002076">
                  <a:extLst>
                    <a:ext uri="{9D8B030D-6E8A-4147-A177-3AD203B41FA5}">
                      <a16:colId xmlns:a16="http://schemas.microsoft.com/office/drawing/2014/main" val="2770472346"/>
                    </a:ext>
                  </a:extLst>
                </a:gridCol>
              </a:tblGrid>
              <a:tr h="168275">
                <a:tc>
                  <a:txBody>
                    <a:bodyPr/>
                    <a:lstStyle/>
                    <a:p>
                      <a:pPr algn="ctr">
                        <a:lnSpc>
                          <a:spcPct val="115000"/>
                        </a:lnSpc>
                        <a:spcAft>
                          <a:spcPts val="1000"/>
                        </a:spcAft>
                      </a:pPr>
                      <a:r>
                        <a:rPr lang="en-IN" sz="1200" dirty="0">
                          <a:effectLst/>
                        </a:rPr>
                        <a:t>Test Case</a:t>
                      </a:r>
                      <a:endParaRPr lang="en-IN" sz="1100" dirty="0">
                        <a:effectLst/>
                      </a:endParaRPr>
                    </a:p>
                    <a:p>
                      <a:pPr algn="ctr">
                        <a:lnSpc>
                          <a:spcPct val="115000"/>
                        </a:lnSpc>
                        <a:spcAft>
                          <a:spcPts val="1000"/>
                        </a:spcAft>
                      </a:pPr>
                      <a:r>
                        <a:rPr lang="en-IN" sz="1200" dirty="0">
                          <a:effectLst/>
                        </a:rPr>
                        <a:t>ID</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endParaRPr lang="en-IN" sz="1200" dirty="0">
                        <a:effectLst/>
                      </a:endParaRPr>
                    </a:p>
                    <a:p>
                      <a:pPr algn="ctr">
                        <a:lnSpc>
                          <a:spcPct val="115000"/>
                        </a:lnSpc>
                        <a:spcAft>
                          <a:spcPts val="1000"/>
                        </a:spcAft>
                      </a:pPr>
                      <a:r>
                        <a:rPr lang="en-IN" sz="1200" dirty="0">
                          <a:effectLst/>
                        </a:rPr>
                        <a:t>Test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a:t>
                      </a:r>
                      <a:endParaRPr lang="en-IN" sz="1100" dirty="0">
                        <a:effectLst/>
                      </a:endParaRPr>
                    </a:p>
                    <a:p>
                      <a:pPr algn="ctr">
                        <a:lnSpc>
                          <a:spcPct val="115000"/>
                        </a:lnSpc>
                        <a:spcAft>
                          <a:spcPts val="1000"/>
                        </a:spcAft>
                      </a:pPr>
                      <a:r>
                        <a:rPr lang="en-IN" sz="1200" dirty="0">
                          <a:effectLst/>
                        </a:rPr>
                        <a:t>Input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 Output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Actual Result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8868400"/>
                  </a:ext>
                </a:extLst>
              </a:tr>
              <a:tr h="768350">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in into the Manager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Email,</a:t>
                      </a:r>
                      <a:endParaRPr lang="en-IN" sz="1100" dirty="0">
                        <a:effectLst/>
                      </a:endParaRPr>
                    </a:p>
                    <a:p>
                      <a:pPr algn="ctr">
                        <a:lnSpc>
                          <a:spcPct val="115000"/>
                        </a:lnSpc>
                        <a:spcAft>
                          <a:spcPts val="1000"/>
                        </a:spcAft>
                      </a:pPr>
                      <a:r>
                        <a:rPr lang="en-IN" sz="1200" dirty="0">
                          <a:effectLst/>
                        </a:rPr>
                        <a:t>Password</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Login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in Successfully (Manager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044934"/>
                  </a:ext>
                </a:extLst>
              </a:tr>
              <a:tr h="473075">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Trying to Sign in with wrong Email/Password</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5224"/>
                  </a:ext>
                </a:extLst>
              </a:tr>
            </a:tbl>
          </a:graphicData>
        </a:graphic>
      </p:graphicFrame>
      <p:sp>
        <p:nvSpPr>
          <p:cNvPr id="12" name="TextBox 11">
            <a:extLst>
              <a:ext uri="{FF2B5EF4-FFF2-40B4-BE49-F238E27FC236}">
                <a16:creationId xmlns:a16="http://schemas.microsoft.com/office/drawing/2014/main" id="{B7C5FC83-4DBC-0A27-ED90-37C569D316BC}"/>
              </a:ext>
            </a:extLst>
          </p:cNvPr>
          <p:cNvSpPr txBox="1"/>
          <p:nvPr/>
        </p:nvSpPr>
        <p:spPr>
          <a:xfrm>
            <a:off x="4963141" y="3753152"/>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latin typeface="Times New Roman" panose="02020603050405020304" pitchFamily="18" charset="0"/>
                <a:ea typeface="Droid Sans Fallback"/>
              </a:rPr>
              <a:t>Employee</a:t>
            </a:r>
            <a:r>
              <a:rPr lang="en-IN" sz="1600" b="1" dirty="0">
                <a:solidFill>
                  <a:srgbClr val="000000"/>
                </a:solidFill>
                <a:effectLst/>
                <a:latin typeface="Times New Roman" panose="02020603050405020304" pitchFamily="18" charset="0"/>
                <a:ea typeface="Droid Sans Fallback"/>
              </a:rPr>
              <a:t> Sign in:</a:t>
            </a:r>
            <a:endParaRPr lang="en-IN" sz="1600" dirty="0">
              <a:solidFill>
                <a:srgbClr val="00000A"/>
              </a:solidFill>
              <a:effectLst/>
              <a:latin typeface="Calibri" panose="020F0502020204030204" pitchFamily="34" charset="0"/>
              <a:ea typeface="Droid Sans Fallback"/>
            </a:endParaRPr>
          </a:p>
        </p:txBody>
      </p:sp>
      <p:graphicFrame>
        <p:nvGraphicFramePr>
          <p:cNvPr id="4" name="Table 3">
            <a:extLst>
              <a:ext uri="{FF2B5EF4-FFF2-40B4-BE49-F238E27FC236}">
                <a16:creationId xmlns:a16="http://schemas.microsoft.com/office/drawing/2014/main" id="{AA03B43A-1068-573E-6555-A3EFB03036C4}"/>
              </a:ext>
            </a:extLst>
          </p:cNvPr>
          <p:cNvGraphicFramePr>
            <a:graphicFrameLocks noGrp="1"/>
          </p:cNvGraphicFramePr>
          <p:nvPr>
            <p:extLst>
              <p:ext uri="{D42A27DB-BD31-4B8C-83A1-F6EECF244321}">
                <p14:modId xmlns:p14="http://schemas.microsoft.com/office/powerpoint/2010/main" val="1203026924"/>
              </p:ext>
            </p:extLst>
          </p:nvPr>
        </p:nvGraphicFramePr>
        <p:xfrm>
          <a:off x="5065055" y="4266844"/>
          <a:ext cx="6795247" cy="2419858"/>
        </p:xfrm>
        <a:graphic>
          <a:graphicData uri="http://schemas.openxmlformats.org/drawingml/2006/table">
            <a:tbl>
              <a:tblPr>
                <a:tableStyleId>{5C22544A-7EE6-4342-B048-85BDC9FD1C3A}</a:tableStyleId>
              </a:tblPr>
              <a:tblGrid>
                <a:gridCol w="779653">
                  <a:extLst>
                    <a:ext uri="{9D8B030D-6E8A-4147-A177-3AD203B41FA5}">
                      <a16:colId xmlns:a16="http://schemas.microsoft.com/office/drawing/2014/main" val="1802919709"/>
                    </a:ext>
                  </a:extLst>
                </a:gridCol>
                <a:gridCol w="1305447">
                  <a:extLst>
                    <a:ext uri="{9D8B030D-6E8A-4147-A177-3AD203B41FA5}">
                      <a16:colId xmlns:a16="http://schemas.microsoft.com/office/drawing/2014/main" val="2235443716"/>
                    </a:ext>
                  </a:extLst>
                </a:gridCol>
                <a:gridCol w="1072810">
                  <a:extLst>
                    <a:ext uri="{9D8B030D-6E8A-4147-A177-3AD203B41FA5}">
                      <a16:colId xmlns:a16="http://schemas.microsoft.com/office/drawing/2014/main" val="3616672734"/>
                    </a:ext>
                  </a:extLst>
                </a:gridCol>
                <a:gridCol w="1155334">
                  <a:extLst>
                    <a:ext uri="{9D8B030D-6E8A-4147-A177-3AD203B41FA5}">
                      <a16:colId xmlns:a16="http://schemas.microsoft.com/office/drawing/2014/main" val="3924597543"/>
                    </a:ext>
                  </a:extLst>
                </a:gridCol>
                <a:gridCol w="1479927">
                  <a:extLst>
                    <a:ext uri="{9D8B030D-6E8A-4147-A177-3AD203B41FA5}">
                      <a16:colId xmlns:a16="http://schemas.microsoft.com/office/drawing/2014/main" val="1454766886"/>
                    </a:ext>
                  </a:extLst>
                </a:gridCol>
                <a:gridCol w="1002076">
                  <a:extLst>
                    <a:ext uri="{9D8B030D-6E8A-4147-A177-3AD203B41FA5}">
                      <a16:colId xmlns:a16="http://schemas.microsoft.com/office/drawing/2014/main" val="1321623203"/>
                    </a:ext>
                  </a:extLst>
                </a:gridCol>
              </a:tblGrid>
              <a:tr h="629484">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Test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a:t>
                      </a:r>
                      <a:endParaRPr lang="en-IN" sz="1100" dirty="0">
                        <a:effectLst/>
                      </a:endParaRPr>
                    </a:p>
                    <a:p>
                      <a:pPr algn="ctr">
                        <a:lnSpc>
                          <a:spcPct val="115000"/>
                        </a:lnSpc>
                        <a:spcAft>
                          <a:spcPts val="1000"/>
                        </a:spcAft>
                      </a:pPr>
                      <a:r>
                        <a:rPr lang="en-IN" sz="1200" dirty="0">
                          <a:effectLst/>
                        </a:rPr>
                        <a:t>Input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484625"/>
                  </a:ext>
                </a:extLst>
              </a:tr>
              <a:tr h="699308">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in into the Employee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a:t>
                      </a:r>
                      <a:endParaRPr lang="en-IN" sz="1100">
                        <a:effectLst/>
                      </a:endParaRPr>
                    </a:p>
                    <a:p>
                      <a:pPr algn="ctr">
                        <a:lnSpc>
                          <a:spcPct val="115000"/>
                        </a:lnSpc>
                        <a:spcAft>
                          <a:spcPts val="1000"/>
                        </a:spcAft>
                      </a:pPr>
                      <a:r>
                        <a:rPr lang="en-IN" sz="1200">
                          <a:effectLst/>
                        </a:rPr>
                        <a:t>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 in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in Successfully (Employee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7811001"/>
                  </a:ext>
                </a:extLst>
              </a:tr>
              <a:tr h="699308">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Trying to Sign in with wrong Email/Password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577585"/>
                  </a:ext>
                </a:extLst>
              </a:tr>
            </a:tbl>
          </a:graphicData>
        </a:graphic>
      </p:graphicFrame>
    </p:spTree>
    <p:extLst>
      <p:ext uri="{BB962C8B-B14F-4D97-AF65-F5344CB8AC3E}">
        <p14:creationId xmlns:p14="http://schemas.microsoft.com/office/powerpoint/2010/main" val="2876080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57</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Customer Sign in:</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963141" y="3457900"/>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effectLst/>
                <a:latin typeface="Times New Roman" panose="02020603050405020304" pitchFamily="18" charset="0"/>
                <a:ea typeface="Droid Sans Fallback"/>
              </a:rPr>
              <a:t>Change Password:</a:t>
            </a:r>
            <a:endParaRPr lang="en-IN" sz="1600" dirty="0">
              <a:solidFill>
                <a:srgbClr val="00000A"/>
              </a:solidFill>
              <a:effectLst/>
              <a:latin typeface="Calibri" panose="020F0502020204030204" pitchFamily="34" charset="0"/>
              <a:ea typeface="Droid Sans Fallback"/>
            </a:endParaRPr>
          </a:p>
        </p:txBody>
      </p:sp>
      <p:graphicFrame>
        <p:nvGraphicFramePr>
          <p:cNvPr id="3" name="Table 2">
            <a:extLst>
              <a:ext uri="{FF2B5EF4-FFF2-40B4-BE49-F238E27FC236}">
                <a16:creationId xmlns:a16="http://schemas.microsoft.com/office/drawing/2014/main" id="{75EBB7BB-2A68-1871-445A-D12217969B91}"/>
              </a:ext>
            </a:extLst>
          </p:cNvPr>
          <p:cNvGraphicFramePr>
            <a:graphicFrameLocks noGrp="1"/>
          </p:cNvGraphicFramePr>
          <p:nvPr>
            <p:extLst>
              <p:ext uri="{D42A27DB-BD31-4B8C-83A1-F6EECF244321}">
                <p14:modId xmlns:p14="http://schemas.microsoft.com/office/powerpoint/2010/main" val="1472913509"/>
              </p:ext>
            </p:extLst>
          </p:nvPr>
        </p:nvGraphicFramePr>
        <p:xfrm>
          <a:off x="5032933" y="870061"/>
          <a:ext cx="6818412" cy="2419858"/>
        </p:xfrm>
        <a:graphic>
          <a:graphicData uri="http://schemas.openxmlformats.org/drawingml/2006/table">
            <a:tbl>
              <a:tblPr>
                <a:tableStyleId>{5C22544A-7EE6-4342-B048-85BDC9FD1C3A}</a:tableStyleId>
              </a:tblPr>
              <a:tblGrid>
                <a:gridCol w="782311">
                  <a:extLst>
                    <a:ext uri="{9D8B030D-6E8A-4147-A177-3AD203B41FA5}">
                      <a16:colId xmlns:a16="http://schemas.microsoft.com/office/drawing/2014/main" val="2955300767"/>
                    </a:ext>
                  </a:extLst>
                </a:gridCol>
                <a:gridCol w="1309898">
                  <a:extLst>
                    <a:ext uri="{9D8B030D-6E8A-4147-A177-3AD203B41FA5}">
                      <a16:colId xmlns:a16="http://schemas.microsoft.com/office/drawing/2014/main" val="752850617"/>
                    </a:ext>
                  </a:extLst>
                </a:gridCol>
                <a:gridCol w="1076467">
                  <a:extLst>
                    <a:ext uri="{9D8B030D-6E8A-4147-A177-3AD203B41FA5}">
                      <a16:colId xmlns:a16="http://schemas.microsoft.com/office/drawing/2014/main" val="4084041873"/>
                    </a:ext>
                  </a:extLst>
                </a:gridCol>
                <a:gridCol w="1159272">
                  <a:extLst>
                    <a:ext uri="{9D8B030D-6E8A-4147-A177-3AD203B41FA5}">
                      <a16:colId xmlns:a16="http://schemas.microsoft.com/office/drawing/2014/main" val="2948914880"/>
                    </a:ext>
                  </a:extLst>
                </a:gridCol>
                <a:gridCol w="1484972">
                  <a:extLst>
                    <a:ext uri="{9D8B030D-6E8A-4147-A177-3AD203B41FA5}">
                      <a16:colId xmlns:a16="http://schemas.microsoft.com/office/drawing/2014/main" val="1694348944"/>
                    </a:ext>
                  </a:extLst>
                </a:gridCol>
                <a:gridCol w="1005492">
                  <a:extLst>
                    <a:ext uri="{9D8B030D-6E8A-4147-A177-3AD203B41FA5}">
                      <a16:colId xmlns:a16="http://schemas.microsoft.com/office/drawing/2014/main" val="1972859878"/>
                    </a:ext>
                  </a:extLst>
                </a:gridCol>
              </a:tblGrid>
              <a:tr h="168275">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Test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a:t>
                      </a:r>
                      <a:endParaRPr lang="en-IN" sz="1100" dirty="0">
                        <a:effectLst/>
                      </a:endParaRPr>
                    </a:p>
                    <a:p>
                      <a:pPr algn="ctr">
                        <a:lnSpc>
                          <a:spcPct val="115000"/>
                        </a:lnSpc>
                        <a:spcAft>
                          <a:spcPts val="1000"/>
                        </a:spcAft>
                      </a:pPr>
                      <a:r>
                        <a:rPr lang="en-IN" sz="1200" dirty="0">
                          <a:effectLst/>
                        </a:rPr>
                        <a:t>Input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188574"/>
                  </a:ext>
                </a:extLst>
              </a:tr>
              <a:tr h="768350">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in into the Customer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a:t>
                      </a:r>
                      <a:endParaRPr lang="en-IN" sz="1100">
                        <a:effectLst/>
                      </a:endParaRPr>
                    </a:p>
                    <a:p>
                      <a:pPr algn="ctr">
                        <a:lnSpc>
                          <a:spcPct val="115000"/>
                        </a:lnSpc>
                        <a:spcAft>
                          <a:spcPts val="1000"/>
                        </a:spcAft>
                      </a:pPr>
                      <a:r>
                        <a:rPr lang="en-IN" sz="1200">
                          <a:effectLst/>
                        </a:rPr>
                        <a:t>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 in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in Successfully (Customer Home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016005"/>
                  </a:ext>
                </a:extLst>
              </a:tr>
              <a:tr h="473075">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Trying to Sign in with wrong Email/Password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Not able to Sign in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917986"/>
                  </a:ext>
                </a:extLst>
              </a:tr>
            </a:tbl>
          </a:graphicData>
        </a:graphic>
      </p:graphicFrame>
      <p:graphicFrame>
        <p:nvGraphicFramePr>
          <p:cNvPr id="5" name="Table 4">
            <a:extLst>
              <a:ext uri="{FF2B5EF4-FFF2-40B4-BE49-F238E27FC236}">
                <a16:creationId xmlns:a16="http://schemas.microsoft.com/office/drawing/2014/main" id="{3C2183BA-3007-89CD-4EDB-38FFBE678703}"/>
              </a:ext>
            </a:extLst>
          </p:cNvPr>
          <p:cNvGraphicFramePr>
            <a:graphicFrameLocks noGrp="1"/>
          </p:cNvGraphicFramePr>
          <p:nvPr>
            <p:extLst>
              <p:ext uri="{D42A27DB-BD31-4B8C-83A1-F6EECF244321}">
                <p14:modId xmlns:p14="http://schemas.microsoft.com/office/powerpoint/2010/main" val="503844882"/>
              </p:ext>
            </p:extLst>
          </p:nvPr>
        </p:nvGraphicFramePr>
        <p:xfrm>
          <a:off x="4993558" y="4048048"/>
          <a:ext cx="6897161" cy="2209546"/>
        </p:xfrm>
        <a:graphic>
          <a:graphicData uri="http://schemas.openxmlformats.org/drawingml/2006/table">
            <a:tbl>
              <a:tblPr>
                <a:tableStyleId>{5C22544A-7EE6-4342-B048-85BDC9FD1C3A}</a:tableStyleId>
              </a:tblPr>
              <a:tblGrid>
                <a:gridCol w="1064203">
                  <a:extLst>
                    <a:ext uri="{9D8B030D-6E8A-4147-A177-3AD203B41FA5}">
                      <a16:colId xmlns:a16="http://schemas.microsoft.com/office/drawing/2014/main" val="2011779327"/>
                    </a:ext>
                  </a:extLst>
                </a:gridCol>
                <a:gridCol w="1304580">
                  <a:extLst>
                    <a:ext uri="{9D8B030D-6E8A-4147-A177-3AD203B41FA5}">
                      <a16:colId xmlns:a16="http://schemas.microsoft.com/office/drawing/2014/main" val="2821899214"/>
                    </a:ext>
                  </a:extLst>
                </a:gridCol>
                <a:gridCol w="1077895">
                  <a:extLst>
                    <a:ext uri="{9D8B030D-6E8A-4147-A177-3AD203B41FA5}">
                      <a16:colId xmlns:a16="http://schemas.microsoft.com/office/drawing/2014/main" val="560650476"/>
                    </a:ext>
                  </a:extLst>
                </a:gridCol>
                <a:gridCol w="1078656">
                  <a:extLst>
                    <a:ext uri="{9D8B030D-6E8A-4147-A177-3AD203B41FA5}">
                      <a16:colId xmlns:a16="http://schemas.microsoft.com/office/drawing/2014/main" val="2864178993"/>
                    </a:ext>
                  </a:extLst>
                </a:gridCol>
                <a:gridCol w="1401949">
                  <a:extLst>
                    <a:ext uri="{9D8B030D-6E8A-4147-A177-3AD203B41FA5}">
                      <a16:colId xmlns:a16="http://schemas.microsoft.com/office/drawing/2014/main" val="2430482807"/>
                    </a:ext>
                  </a:extLst>
                </a:gridCol>
                <a:gridCol w="969878">
                  <a:extLst>
                    <a:ext uri="{9D8B030D-6E8A-4147-A177-3AD203B41FA5}">
                      <a16:colId xmlns:a16="http://schemas.microsoft.com/office/drawing/2014/main" val="1603226496"/>
                    </a:ext>
                  </a:extLst>
                </a:gridCol>
              </a:tblGrid>
              <a:tr h="406138">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Test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07862"/>
                  </a:ext>
                </a:extLst>
              </a:tr>
              <a:tr h="678636">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Entering Correct Old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Old Password, New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Password Changed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Password Changed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163101"/>
                  </a:ext>
                </a:extLst>
              </a:tr>
              <a:tr h="678636">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Entering Wrong Old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Old Password, New Password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Password Not Changed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Password Not Changed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328742"/>
                  </a:ext>
                </a:extLst>
              </a:tr>
            </a:tbl>
          </a:graphicData>
        </a:graphic>
      </p:graphicFrame>
    </p:spTree>
    <p:extLst>
      <p:ext uri="{BB962C8B-B14F-4D97-AF65-F5344CB8AC3E}">
        <p14:creationId xmlns:p14="http://schemas.microsoft.com/office/powerpoint/2010/main" val="118699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58</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Customer Administration:</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963141" y="3457900"/>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effectLst/>
                <a:latin typeface="Times New Roman" panose="02020603050405020304" pitchFamily="18" charset="0"/>
                <a:ea typeface="Droid Sans Fallback"/>
              </a:rPr>
              <a:t>Change Password:</a:t>
            </a:r>
            <a:endParaRPr lang="en-IN" sz="1600" dirty="0">
              <a:solidFill>
                <a:srgbClr val="00000A"/>
              </a:solidFill>
              <a:effectLst/>
              <a:latin typeface="Calibri" panose="020F0502020204030204" pitchFamily="34" charset="0"/>
              <a:ea typeface="Droid Sans Fallback"/>
            </a:endParaRPr>
          </a:p>
        </p:txBody>
      </p:sp>
      <p:graphicFrame>
        <p:nvGraphicFramePr>
          <p:cNvPr id="2" name="Table 1">
            <a:extLst>
              <a:ext uri="{FF2B5EF4-FFF2-40B4-BE49-F238E27FC236}">
                <a16:creationId xmlns:a16="http://schemas.microsoft.com/office/drawing/2014/main" id="{9E498BBC-2E7E-86E9-072A-440083D79343}"/>
              </a:ext>
            </a:extLst>
          </p:cNvPr>
          <p:cNvGraphicFramePr>
            <a:graphicFrameLocks noGrp="1"/>
          </p:cNvGraphicFramePr>
          <p:nvPr>
            <p:extLst>
              <p:ext uri="{D42A27DB-BD31-4B8C-83A1-F6EECF244321}">
                <p14:modId xmlns:p14="http://schemas.microsoft.com/office/powerpoint/2010/main" val="748711714"/>
              </p:ext>
            </p:extLst>
          </p:nvPr>
        </p:nvGraphicFramePr>
        <p:xfrm>
          <a:off x="4993559" y="887506"/>
          <a:ext cx="6897160" cy="5136777"/>
        </p:xfrm>
        <a:graphic>
          <a:graphicData uri="http://schemas.openxmlformats.org/drawingml/2006/table">
            <a:tbl>
              <a:tblPr>
                <a:tableStyleId>{5C22544A-7EE6-4342-B048-85BDC9FD1C3A}</a:tableStyleId>
              </a:tblPr>
              <a:tblGrid>
                <a:gridCol w="880692">
                  <a:extLst>
                    <a:ext uri="{9D8B030D-6E8A-4147-A177-3AD203B41FA5}">
                      <a16:colId xmlns:a16="http://schemas.microsoft.com/office/drawing/2014/main" val="598483715"/>
                    </a:ext>
                  </a:extLst>
                </a:gridCol>
                <a:gridCol w="1216535">
                  <a:extLst>
                    <a:ext uri="{9D8B030D-6E8A-4147-A177-3AD203B41FA5}">
                      <a16:colId xmlns:a16="http://schemas.microsoft.com/office/drawing/2014/main" val="4078636128"/>
                    </a:ext>
                  </a:extLst>
                </a:gridCol>
                <a:gridCol w="1181436">
                  <a:extLst>
                    <a:ext uri="{9D8B030D-6E8A-4147-A177-3AD203B41FA5}">
                      <a16:colId xmlns:a16="http://schemas.microsoft.com/office/drawing/2014/main" val="1877878365"/>
                    </a:ext>
                  </a:extLst>
                </a:gridCol>
                <a:gridCol w="1131179">
                  <a:extLst>
                    <a:ext uri="{9D8B030D-6E8A-4147-A177-3AD203B41FA5}">
                      <a16:colId xmlns:a16="http://schemas.microsoft.com/office/drawing/2014/main" val="1975211930"/>
                    </a:ext>
                  </a:extLst>
                </a:gridCol>
                <a:gridCol w="1470214">
                  <a:extLst>
                    <a:ext uri="{9D8B030D-6E8A-4147-A177-3AD203B41FA5}">
                      <a16:colId xmlns:a16="http://schemas.microsoft.com/office/drawing/2014/main" val="1812864394"/>
                    </a:ext>
                  </a:extLst>
                </a:gridCol>
                <a:gridCol w="1017104">
                  <a:extLst>
                    <a:ext uri="{9D8B030D-6E8A-4147-A177-3AD203B41FA5}">
                      <a16:colId xmlns:a16="http://schemas.microsoft.com/office/drawing/2014/main" val="3942906188"/>
                    </a:ext>
                  </a:extLst>
                </a:gridCol>
              </a:tblGrid>
              <a:tr h="632817">
                <a:tc>
                  <a:txBody>
                    <a:bodyPr/>
                    <a:lstStyle/>
                    <a:p>
                      <a:pPr algn="ctr">
                        <a:lnSpc>
                          <a:spcPct val="115000"/>
                        </a:lnSpc>
                        <a:spcAft>
                          <a:spcPts val="1000"/>
                        </a:spcAft>
                      </a:pPr>
                      <a:r>
                        <a:rPr lang="en-IN" sz="900">
                          <a:effectLst/>
                        </a:rPr>
                        <a:t>Test Case</a:t>
                      </a:r>
                      <a:endParaRPr lang="en-IN" sz="800">
                        <a:effectLst/>
                      </a:endParaRPr>
                    </a:p>
                    <a:p>
                      <a:pPr algn="ctr">
                        <a:lnSpc>
                          <a:spcPct val="115000"/>
                        </a:lnSpc>
                        <a:spcAft>
                          <a:spcPts val="1000"/>
                        </a:spcAft>
                      </a:pPr>
                      <a:r>
                        <a:rPr lang="en-IN" sz="900">
                          <a:effectLst/>
                        </a:rPr>
                        <a:t>ID</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Test</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Expected</a:t>
                      </a:r>
                      <a:endParaRPr lang="en-IN" sz="800">
                        <a:effectLst/>
                      </a:endParaRPr>
                    </a:p>
                    <a:p>
                      <a:pPr algn="ctr">
                        <a:lnSpc>
                          <a:spcPct val="115000"/>
                        </a:lnSpc>
                        <a:spcAft>
                          <a:spcPts val="1000"/>
                        </a:spcAft>
                      </a:pPr>
                      <a:r>
                        <a:rPr lang="en-IN" sz="900">
                          <a:effectLst/>
                        </a:rPr>
                        <a:t>Input</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Expected Output</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Actual Result</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Status</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29696"/>
                  </a:ext>
                </a:extLst>
              </a:tr>
              <a:tr h="677290">
                <a:tc>
                  <a:txBody>
                    <a:bodyPr/>
                    <a:lstStyle/>
                    <a:p>
                      <a:pPr algn="ctr">
                        <a:lnSpc>
                          <a:spcPct val="115000"/>
                        </a:lnSpc>
                        <a:spcAft>
                          <a:spcPts val="1000"/>
                        </a:spcAft>
                      </a:pPr>
                      <a:r>
                        <a:rPr lang="en-IN" sz="900">
                          <a:effectLst/>
                        </a:rPr>
                        <a:t>1.</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Deleting Customer, already registered with the system</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Email</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Customer Deleted Successfully</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Customer Deleted Successfully</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Pass</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99211"/>
                  </a:ext>
                </a:extLst>
              </a:tr>
              <a:tr h="1133777">
                <a:tc>
                  <a:txBody>
                    <a:bodyPr/>
                    <a:lstStyle/>
                    <a:p>
                      <a:pPr algn="ctr">
                        <a:lnSpc>
                          <a:spcPct val="115000"/>
                        </a:lnSpc>
                        <a:spcAft>
                          <a:spcPts val="1000"/>
                        </a:spcAft>
                      </a:pPr>
                      <a:r>
                        <a:rPr lang="en-IN" sz="900">
                          <a:effectLst/>
                        </a:rPr>
                        <a:t>2.</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Deleting Customer not registered with the system</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Email</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Customer Not Deleted Successfully. Please, Enter Correct Email ID</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Customer Not Deleted Successfully. Please, Enter Correct Email ID</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Pass</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16675"/>
                  </a:ext>
                </a:extLst>
              </a:tr>
              <a:tr h="2692893">
                <a:tc>
                  <a:txBody>
                    <a:bodyPr/>
                    <a:lstStyle/>
                    <a:p>
                      <a:pPr algn="ctr">
                        <a:lnSpc>
                          <a:spcPct val="115000"/>
                        </a:lnSpc>
                        <a:spcAft>
                          <a:spcPts val="1000"/>
                        </a:spcAft>
                      </a:pPr>
                      <a:r>
                        <a:rPr lang="en-IN" sz="900">
                          <a:effectLst/>
                        </a:rPr>
                        <a:t>3</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Update Customer Details</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Email,</a:t>
                      </a:r>
                      <a:endParaRPr lang="en-IN" sz="800">
                        <a:effectLst/>
                      </a:endParaRPr>
                    </a:p>
                    <a:p>
                      <a:pPr algn="ctr">
                        <a:lnSpc>
                          <a:spcPct val="115000"/>
                        </a:lnSpc>
                        <a:spcAft>
                          <a:spcPts val="1000"/>
                        </a:spcAft>
                      </a:pPr>
                      <a:r>
                        <a:rPr lang="en-IN" sz="900">
                          <a:effectLst/>
                        </a:rPr>
                        <a:t>Password,</a:t>
                      </a:r>
                      <a:endParaRPr lang="en-IN" sz="800">
                        <a:effectLst/>
                      </a:endParaRPr>
                    </a:p>
                    <a:p>
                      <a:pPr algn="ctr">
                        <a:lnSpc>
                          <a:spcPct val="115000"/>
                        </a:lnSpc>
                        <a:spcAft>
                          <a:spcPts val="1000"/>
                        </a:spcAft>
                      </a:pPr>
                      <a:r>
                        <a:rPr lang="en-IN" sz="900">
                          <a:effectLst/>
                        </a:rPr>
                        <a:t>First Name,</a:t>
                      </a:r>
                      <a:endParaRPr lang="en-IN" sz="800">
                        <a:effectLst/>
                      </a:endParaRPr>
                    </a:p>
                    <a:p>
                      <a:pPr algn="ctr">
                        <a:lnSpc>
                          <a:spcPct val="115000"/>
                        </a:lnSpc>
                        <a:spcAft>
                          <a:spcPts val="1000"/>
                        </a:spcAft>
                      </a:pPr>
                      <a:r>
                        <a:rPr lang="en-IN" sz="900">
                          <a:effectLst/>
                        </a:rPr>
                        <a:t>Last Name,</a:t>
                      </a:r>
                      <a:endParaRPr lang="en-IN" sz="800">
                        <a:effectLst/>
                      </a:endParaRPr>
                    </a:p>
                    <a:p>
                      <a:pPr algn="ctr">
                        <a:lnSpc>
                          <a:spcPct val="115000"/>
                        </a:lnSpc>
                        <a:spcAft>
                          <a:spcPts val="1000"/>
                        </a:spcAft>
                      </a:pPr>
                      <a:r>
                        <a:rPr lang="en-IN" sz="900">
                          <a:effectLst/>
                        </a:rPr>
                        <a:t>Address,</a:t>
                      </a:r>
                      <a:endParaRPr lang="en-IN" sz="800">
                        <a:effectLst/>
                      </a:endParaRPr>
                    </a:p>
                    <a:p>
                      <a:pPr algn="ctr">
                        <a:lnSpc>
                          <a:spcPct val="115000"/>
                        </a:lnSpc>
                        <a:spcAft>
                          <a:spcPts val="1000"/>
                        </a:spcAft>
                      </a:pPr>
                      <a:r>
                        <a:rPr lang="en-IN" sz="900">
                          <a:effectLst/>
                        </a:rPr>
                        <a:t>Mobile No.,</a:t>
                      </a:r>
                      <a:endParaRPr lang="en-IN" sz="800">
                        <a:effectLst/>
                      </a:endParaRPr>
                    </a:p>
                    <a:p>
                      <a:pPr algn="ctr">
                        <a:lnSpc>
                          <a:spcPct val="115000"/>
                        </a:lnSpc>
                        <a:spcAft>
                          <a:spcPts val="1000"/>
                        </a:spcAft>
                      </a:pPr>
                      <a:r>
                        <a:rPr lang="en-IN" sz="900">
                          <a:effectLst/>
                        </a:rPr>
                        <a:t>D.O.B.</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dirty="0">
                          <a:effectLst/>
                        </a:rPr>
                        <a:t>Customer Details Updated Successfully</a:t>
                      </a:r>
                      <a:endParaRPr lang="en-IN" sz="800" dirty="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a:effectLst/>
                        </a:rPr>
                        <a:t>Customer Details Updated Successfully</a:t>
                      </a:r>
                      <a:endParaRPr lang="en-IN" sz="80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dirty="0">
                          <a:effectLst/>
                        </a:rPr>
                        <a:t>Pass</a:t>
                      </a:r>
                      <a:endParaRPr lang="en-IN" sz="800" dirty="0">
                        <a:solidFill>
                          <a:srgbClr val="00000A"/>
                        </a:solidFill>
                        <a:effectLst/>
                        <a:latin typeface="Calibri" panose="020F0502020204030204" pitchFamily="34" charset="0"/>
                        <a:ea typeface="Droid Sans Fallback"/>
                      </a:endParaRPr>
                    </a:p>
                  </a:txBody>
                  <a:tcPr marL="51398" marR="513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799739"/>
                  </a:ext>
                </a:extLst>
              </a:tr>
            </a:tbl>
          </a:graphicData>
        </a:graphic>
      </p:graphicFrame>
    </p:spTree>
    <p:extLst>
      <p:ext uri="{BB962C8B-B14F-4D97-AF65-F5344CB8AC3E}">
        <p14:creationId xmlns:p14="http://schemas.microsoft.com/office/powerpoint/2010/main" val="4100011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59</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Orders Administration:</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963141" y="3685107"/>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effectLst/>
                <a:latin typeface="Times New Roman" panose="02020603050405020304" pitchFamily="18" charset="0"/>
                <a:ea typeface="Droid Sans Fallback"/>
              </a:rPr>
              <a:t>Customer Registration:</a:t>
            </a:r>
            <a:endParaRPr lang="en-IN" sz="1600" dirty="0">
              <a:solidFill>
                <a:srgbClr val="00000A"/>
              </a:solidFill>
              <a:effectLst/>
              <a:latin typeface="Calibri" panose="020F0502020204030204" pitchFamily="34" charset="0"/>
              <a:ea typeface="Droid Sans Fallback"/>
            </a:endParaRPr>
          </a:p>
        </p:txBody>
      </p:sp>
      <p:graphicFrame>
        <p:nvGraphicFramePr>
          <p:cNvPr id="3" name="Table 2">
            <a:extLst>
              <a:ext uri="{FF2B5EF4-FFF2-40B4-BE49-F238E27FC236}">
                <a16:creationId xmlns:a16="http://schemas.microsoft.com/office/drawing/2014/main" id="{8F8E1A73-4530-4F59-CFDB-493E85586FDA}"/>
              </a:ext>
            </a:extLst>
          </p:cNvPr>
          <p:cNvGraphicFramePr>
            <a:graphicFrameLocks noGrp="1"/>
          </p:cNvGraphicFramePr>
          <p:nvPr/>
        </p:nvGraphicFramePr>
        <p:xfrm>
          <a:off x="4963141" y="851329"/>
          <a:ext cx="6682011" cy="2614543"/>
        </p:xfrm>
        <a:graphic>
          <a:graphicData uri="http://schemas.openxmlformats.org/drawingml/2006/table">
            <a:tbl>
              <a:tblPr>
                <a:tableStyleId>{5C22544A-7EE6-4342-B048-85BDC9FD1C3A}</a:tableStyleId>
              </a:tblPr>
              <a:tblGrid>
                <a:gridCol w="723408">
                  <a:extLst>
                    <a:ext uri="{9D8B030D-6E8A-4147-A177-3AD203B41FA5}">
                      <a16:colId xmlns:a16="http://schemas.microsoft.com/office/drawing/2014/main" val="2098008574"/>
                    </a:ext>
                  </a:extLst>
                </a:gridCol>
                <a:gridCol w="1123980">
                  <a:extLst>
                    <a:ext uri="{9D8B030D-6E8A-4147-A177-3AD203B41FA5}">
                      <a16:colId xmlns:a16="http://schemas.microsoft.com/office/drawing/2014/main" val="351989604"/>
                    </a:ext>
                  </a:extLst>
                </a:gridCol>
                <a:gridCol w="1236617">
                  <a:extLst>
                    <a:ext uri="{9D8B030D-6E8A-4147-A177-3AD203B41FA5}">
                      <a16:colId xmlns:a16="http://schemas.microsoft.com/office/drawing/2014/main" val="4177132444"/>
                    </a:ext>
                  </a:extLst>
                </a:gridCol>
                <a:gridCol w="1124773">
                  <a:extLst>
                    <a:ext uri="{9D8B030D-6E8A-4147-A177-3AD203B41FA5}">
                      <a16:colId xmlns:a16="http://schemas.microsoft.com/office/drawing/2014/main" val="2084747787"/>
                    </a:ext>
                  </a:extLst>
                </a:gridCol>
                <a:gridCol w="1461888">
                  <a:extLst>
                    <a:ext uri="{9D8B030D-6E8A-4147-A177-3AD203B41FA5}">
                      <a16:colId xmlns:a16="http://schemas.microsoft.com/office/drawing/2014/main" val="971098404"/>
                    </a:ext>
                  </a:extLst>
                </a:gridCol>
                <a:gridCol w="1011345">
                  <a:extLst>
                    <a:ext uri="{9D8B030D-6E8A-4147-A177-3AD203B41FA5}">
                      <a16:colId xmlns:a16="http://schemas.microsoft.com/office/drawing/2014/main" val="889875376"/>
                    </a:ext>
                  </a:extLst>
                </a:gridCol>
              </a:tblGrid>
              <a:tr h="612577">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3007080"/>
                  </a:ext>
                </a:extLst>
              </a:tr>
              <a:tr h="680526">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Cancel Order</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Email</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Order Cancelled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Order Cancelled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241751"/>
                  </a:ext>
                </a:extLst>
              </a:tr>
              <a:tr h="1029075">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Finish Order</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Order Finished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Order Finished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905663"/>
                  </a:ext>
                </a:extLst>
              </a:tr>
            </a:tbl>
          </a:graphicData>
        </a:graphic>
      </p:graphicFrame>
      <p:graphicFrame>
        <p:nvGraphicFramePr>
          <p:cNvPr id="4" name="Table 3">
            <a:extLst>
              <a:ext uri="{FF2B5EF4-FFF2-40B4-BE49-F238E27FC236}">
                <a16:creationId xmlns:a16="http://schemas.microsoft.com/office/drawing/2014/main" id="{FBF5F2E3-2DDC-7521-7D81-8DF17D53D48B}"/>
              </a:ext>
            </a:extLst>
          </p:cNvPr>
          <p:cNvGraphicFramePr>
            <a:graphicFrameLocks noGrp="1"/>
          </p:cNvGraphicFramePr>
          <p:nvPr/>
        </p:nvGraphicFramePr>
        <p:xfrm>
          <a:off x="4955389" y="4326510"/>
          <a:ext cx="6689763" cy="1629156"/>
        </p:xfrm>
        <a:graphic>
          <a:graphicData uri="http://schemas.openxmlformats.org/drawingml/2006/table">
            <a:tbl>
              <a:tblPr>
                <a:tableStyleId>{5C22544A-7EE6-4342-B048-85BDC9FD1C3A}</a:tableStyleId>
              </a:tblPr>
              <a:tblGrid>
                <a:gridCol w="1039455">
                  <a:extLst>
                    <a:ext uri="{9D8B030D-6E8A-4147-A177-3AD203B41FA5}">
                      <a16:colId xmlns:a16="http://schemas.microsoft.com/office/drawing/2014/main" val="1820645767"/>
                    </a:ext>
                  </a:extLst>
                </a:gridCol>
                <a:gridCol w="978129">
                  <a:extLst>
                    <a:ext uri="{9D8B030D-6E8A-4147-A177-3AD203B41FA5}">
                      <a16:colId xmlns:a16="http://schemas.microsoft.com/office/drawing/2014/main" val="2114645894"/>
                    </a:ext>
                  </a:extLst>
                </a:gridCol>
                <a:gridCol w="1195066">
                  <a:extLst>
                    <a:ext uri="{9D8B030D-6E8A-4147-A177-3AD203B41FA5}">
                      <a16:colId xmlns:a16="http://schemas.microsoft.com/office/drawing/2014/main" val="1514243065"/>
                    </a:ext>
                  </a:extLst>
                </a:gridCol>
                <a:gridCol w="1086981">
                  <a:extLst>
                    <a:ext uri="{9D8B030D-6E8A-4147-A177-3AD203B41FA5}">
                      <a16:colId xmlns:a16="http://schemas.microsoft.com/office/drawing/2014/main" val="1794999628"/>
                    </a:ext>
                  </a:extLst>
                </a:gridCol>
                <a:gridCol w="1412769">
                  <a:extLst>
                    <a:ext uri="{9D8B030D-6E8A-4147-A177-3AD203B41FA5}">
                      <a16:colId xmlns:a16="http://schemas.microsoft.com/office/drawing/2014/main" val="1939635811"/>
                    </a:ext>
                  </a:extLst>
                </a:gridCol>
                <a:gridCol w="977363">
                  <a:extLst>
                    <a:ext uri="{9D8B030D-6E8A-4147-A177-3AD203B41FA5}">
                      <a16:colId xmlns:a16="http://schemas.microsoft.com/office/drawing/2014/main" val="3914393929"/>
                    </a:ext>
                  </a:extLst>
                </a:gridCol>
              </a:tblGrid>
              <a:tr h="169545">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 Output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459925"/>
                  </a:ext>
                </a:extLst>
              </a:tr>
              <a:tr h="808355">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To Register Customer</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Email, Name,</a:t>
                      </a:r>
                      <a:endParaRPr lang="en-IN" sz="1100">
                        <a:effectLst/>
                      </a:endParaRPr>
                    </a:p>
                    <a:p>
                      <a:pPr algn="ctr">
                        <a:lnSpc>
                          <a:spcPct val="115000"/>
                        </a:lnSpc>
                        <a:spcAft>
                          <a:spcPts val="1000"/>
                        </a:spcAft>
                      </a:pPr>
                      <a:r>
                        <a:rPr lang="en-IN" sz="1200">
                          <a:effectLst/>
                        </a:rPr>
                        <a:t>Password,</a:t>
                      </a:r>
                      <a:endParaRPr lang="en-IN" sz="1100">
                        <a:effectLst/>
                      </a:endParaRPr>
                    </a:p>
                    <a:p>
                      <a:pPr algn="ctr">
                        <a:lnSpc>
                          <a:spcPct val="115000"/>
                        </a:lnSpc>
                        <a:spcAft>
                          <a:spcPts val="1000"/>
                        </a:spcAft>
                      </a:pPr>
                      <a:r>
                        <a:rPr lang="en-IN" sz="1200">
                          <a:effectLst/>
                        </a:rPr>
                        <a:t>Phone No, Address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Registered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Customer Registered Successfully. </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699831"/>
                  </a:ext>
                </a:extLst>
              </a:tr>
            </a:tbl>
          </a:graphicData>
        </a:graphic>
      </p:graphicFrame>
    </p:spTree>
    <p:extLst>
      <p:ext uri="{BB962C8B-B14F-4D97-AF65-F5344CB8AC3E}">
        <p14:creationId xmlns:p14="http://schemas.microsoft.com/office/powerpoint/2010/main" val="67174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a:lstStyle/>
          <a:p>
            <a:r>
              <a:rPr lang="en-US" dirty="0"/>
              <a:t>Training</a:t>
            </a:r>
          </a:p>
        </p:txBody>
      </p:sp>
      <p:pic>
        <p:nvPicPr>
          <p:cNvPr id="6" name="Picture Placeholder 5">
            <a:extLst>
              <a:ext uri="{FF2B5EF4-FFF2-40B4-BE49-F238E27FC236}">
                <a16:creationId xmlns:a16="http://schemas.microsoft.com/office/drawing/2014/main" id="{48229EA8-9258-4F31-88EB-1783436874B7}"/>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63" r="63"/>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0097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60</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Employee Adding Product:</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963141" y="3685107"/>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effectLst/>
                <a:latin typeface="Times New Roman" panose="02020603050405020304" pitchFamily="18" charset="0"/>
                <a:ea typeface="Droid Sans Fallback"/>
              </a:rPr>
              <a:t>Customer Registration:</a:t>
            </a:r>
            <a:endParaRPr lang="en-IN" sz="1600" dirty="0">
              <a:solidFill>
                <a:srgbClr val="00000A"/>
              </a:solidFill>
              <a:effectLst/>
              <a:latin typeface="Calibri" panose="020F0502020204030204" pitchFamily="34" charset="0"/>
              <a:ea typeface="Droid Sans Fallback"/>
            </a:endParaRPr>
          </a:p>
        </p:txBody>
      </p:sp>
      <p:graphicFrame>
        <p:nvGraphicFramePr>
          <p:cNvPr id="5" name="Table 4">
            <a:extLst>
              <a:ext uri="{FF2B5EF4-FFF2-40B4-BE49-F238E27FC236}">
                <a16:creationId xmlns:a16="http://schemas.microsoft.com/office/drawing/2014/main" id="{CDAAD2D1-37DE-A9A1-A8E9-827B07C26B0C}"/>
              </a:ext>
            </a:extLst>
          </p:cNvPr>
          <p:cNvGraphicFramePr>
            <a:graphicFrameLocks noGrp="1"/>
          </p:cNvGraphicFramePr>
          <p:nvPr>
            <p:extLst>
              <p:ext uri="{D42A27DB-BD31-4B8C-83A1-F6EECF244321}">
                <p14:modId xmlns:p14="http://schemas.microsoft.com/office/powerpoint/2010/main" val="2918135050"/>
              </p:ext>
            </p:extLst>
          </p:nvPr>
        </p:nvGraphicFramePr>
        <p:xfrm>
          <a:off x="4963141" y="777546"/>
          <a:ext cx="6789588" cy="5291558"/>
        </p:xfrm>
        <a:graphic>
          <a:graphicData uri="http://schemas.openxmlformats.org/drawingml/2006/table">
            <a:tbl>
              <a:tblPr>
                <a:tableStyleId>{5C22544A-7EE6-4342-B048-85BDC9FD1C3A}</a:tableStyleId>
              </a:tblPr>
              <a:tblGrid>
                <a:gridCol w="1270005">
                  <a:extLst>
                    <a:ext uri="{9D8B030D-6E8A-4147-A177-3AD203B41FA5}">
                      <a16:colId xmlns:a16="http://schemas.microsoft.com/office/drawing/2014/main" val="1366181622"/>
                    </a:ext>
                  </a:extLst>
                </a:gridCol>
                <a:gridCol w="958496">
                  <a:extLst>
                    <a:ext uri="{9D8B030D-6E8A-4147-A177-3AD203B41FA5}">
                      <a16:colId xmlns:a16="http://schemas.microsoft.com/office/drawing/2014/main" val="1527950653"/>
                    </a:ext>
                  </a:extLst>
                </a:gridCol>
                <a:gridCol w="1164421">
                  <a:extLst>
                    <a:ext uri="{9D8B030D-6E8A-4147-A177-3AD203B41FA5}">
                      <a16:colId xmlns:a16="http://schemas.microsoft.com/office/drawing/2014/main" val="3982737573"/>
                    </a:ext>
                  </a:extLst>
                </a:gridCol>
                <a:gridCol w="1061832">
                  <a:extLst>
                    <a:ext uri="{9D8B030D-6E8A-4147-A177-3AD203B41FA5}">
                      <a16:colId xmlns:a16="http://schemas.microsoft.com/office/drawing/2014/main" val="2583425478"/>
                    </a:ext>
                  </a:extLst>
                </a:gridCol>
                <a:gridCol w="1380083">
                  <a:extLst>
                    <a:ext uri="{9D8B030D-6E8A-4147-A177-3AD203B41FA5}">
                      <a16:colId xmlns:a16="http://schemas.microsoft.com/office/drawing/2014/main" val="3143770582"/>
                    </a:ext>
                  </a:extLst>
                </a:gridCol>
                <a:gridCol w="954751">
                  <a:extLst>
                    <a:ext uri="{9D8B030D-6E8A-4147-A177-3AD203B41FA5}">
                      <a16:colId xmlns:a16="http://schemas.microsoft.com/office/drawing/2014/main" val="1509797612"/>
                    </a:ext>
                  </a:extLst>
                </a:gridCol>
              </a:tblGrid>
              <a:tr h="703624">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581113"/>
                  </a:ext>
                </a:extLst>
              </a:tr>
              <a:tr h="2293967">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Add Product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Photo,</a:t>
                      </a:r>
                      <a:endParaRPr lang="en-IN" sz="1100">
                        <a:effectLst/>
                      </a:endParaRPr>
                    </a:p>
                    <a:p>
                      <a:pPr algn="ctr">
                        <a:lnSpc>
                          <a:spcPct val="115000"/>
                        </a:lnSpc>
                        <a:spcAft>
                          <a:spcPts val="1000"/>
                        </a:spcAft>
                      </a:pPr>
                      <a:r>
                        <a:rPr lang="en-IN" sz="1200">
                          <a:effectLst/>
                        </a:rPr>
                        <a:t>Code, Name,</a:t>
                      </a:r>
                      <a:endParaRPr lang="en-IN" sz="1100">
                        <a:effectLst/>
                      </a:endParaRPr>
                    </a:p>
                    <a:p>
                      <a:pPr algn="ctr">
                        <a:lnSpc>
                          <a:spcPct val="115000"/>
                        </a:lnSpc>
                        <a:spcAft>
                          <a:spcPts val="1000"/>
                        </a:spcAft>
                      </a:pPr>
                      <a:r>
                        <a:rPr lang="en-IN" sz="1200">
                          <a:effectLst/>
                        </a:rPr>
                        <a:t>Type, Description,</a:t>
                      </a:r>
                      <a:endParaRPr lang="en-IN" sz="1100">
                        <a:effectLst/>
                      </a:endParaRPr>
                    </a:p>
                    <a:p>
                      <a:pPr algn="ctr">
                        <a:lnSpc>
                          <a:spcPct val="115000"/>
                        </a:lnSpc>
                        <a:spcAft>
                          <a:spcPts val="1000"/>
                        </a:spcAft>
                      </a:pPr>
                      <a:r>
                        <a:rPr lang="en-IN" sz="1200">
                          <a:effectLst/>
                        </a:rPr>
                        <a:t>Price, Stock,</a:t>
                      </a:r>
                      <a:endParaRPr lang="en-IN" sz="1100">
                        <a:effectLst/>
                      </a:endParaRPr>
                    </a:p>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Product Added Successfully</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Product Added Successfully</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Pass</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749552"/>
                  </a:ext>
                </a:extLst>
              </a:tr>
              <a:tr h="2293967">
                <a:tc>
                  <a:txBody>
                    <a:bodyPr/>
                    <a:lstStyle/>
                    <a:p>
                      <a:pPr algn="ctr">
                        <a:lnSpc>
                          <a:spcPct val="115000"/>
                        </a:lnSpc>
                        <a:spcAft>
                          <a:spcPts val="1000"/>
                        </a:spcAft>
                      </a:pPr>
                      <a:r>
                        <a:rPr lang="en-IN" sz="1200">
                          <a:effectLst/>
                        </a:rPr>
                        <a:t>2.</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Update Product</a:t>
                      </a:r>
                      <a:endParaRPr lang="en-IN" sz="110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Photo,</a:t>
                      </a:r>
                      <a:endParaRPr lang="en-IN" sz="1100" dirty="0">
                        <a:effectLst/>
                      </a:endParaRPr>
                    </a:p>
                    <a:p>
                      <a:pPr algn="ctr">
                        <a:lnSpc>
                          <a:spcPct val="115000"/>
                        </a:lnSpc>
                        <a:spcAft>
                          <a:spcPts val="1000"/>
                        </a:spcAft>
                      </a:pPr>
                      <a:r>
                        <a:rPr lang="en-IN" sz="1200" dirty="0">
                          <a:effectLst/>
                        </a:rPr>
                        <a:t>Code, Name,</a:t>
                      </a:r>
                      <a:endParaRPr lang="en-IN" sz="1100" dirty="0">
                        <a:effectLst/>
                      </a:endParaRPr>
                    </a:p>
                    <a:p>
                      <a:pPr algn="ctr">
                        <a:lnSpc>
                          <a:spcPct val="115000"/>
                        </a:lnSpc>
                        <a:spcAft>
                          <a:spcPts val="1000"/>
                        </a:spcAft>
                      </a:pPr>
                      <a:r>
                        <a:rPr lang="en-IN" sz="1200" dirty="0">
                          <a:effectLst/>
                        </a:rPr>
                        <a:t>Type, Description,</a:t>
                      </a:r>
                      <a:endParaRPr lang="en-IN" sz="1100" dirty="0">
                        <a:effectLst/>
                      </a:endParaRPr>
                    </a:p>
                    <a:p>
                      <a:pPr algn="ctr">
                        <a:lnSpc>
                          <a:spcPct val="115000"/>
                        </a:lnSpc>
                        <a:spcAft>
                          <a:spcPts val="1000"/>
                        </a:spcAft>
                      </a:pPr>
                      <a:r>
                        <a:rPr lang="en-IN" sz="1200" dirty="0">
                          <a:effectLst/>
                        </a:rPr>
                        <a:t>Price, Stock,</a:t>
                      </a:r>
                      <a:endParaRPr lang="en-IN" sz="1100" dirty="0">
                        <a:effectLst/>
                      </a:endParaRPr>
                    </a:p>
                    <a:p>
                      <a:pPr algn="ctr">
                        <a:lnSpc>
                          <a:spcPct val="115000"/>
                        </a:lnSpc>
                        <a:spcAft>
                          <a:spcPts val="1000"/>
                        </a:spcAft>
                      </a:pPr>
                      <a:r>
                        <a:rPr lang="en-IN" sz="1200" dirty="0">
                          <a:effectLst/>
                        </a:rPr>
                        <a:t>Status</a:t>
                      </a:r>
                      <a:endParaRPr lang="en-IN" sz="1100" dirty="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Product Updated Successfully</a:t>
                      </a:r>
                      <a:endParaRPr lang="en-IN" sz="1100" dirty="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Product Updated Successfully</a:t>
                      </a:r>
                      <a:endParaRPr lang="en-IN" sz="1100" dirty="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6097" marR="660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444870"/>
                  </a:ext>
                </a:extLst>
              </a:tr>
            </a:tbl>
          </a:graphicData>
        </a:graphic>
      </p:graphicFrame>
    </p:spTree>
    <p:extLst>
      <p:ext uri="{BB962C8B-B14F-4D97-AF65-F5344CB8AC3E}">
        <p14:creationId xmlns:p14="http://schemas.microsoft.com/office/powerpoint/2010/main" val="2592349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61</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Buy Product:</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885763" y="2893612"/>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latin typeface="Times New Roman" panose="02020603050405020304" pitchFamily="18" charset="0"/>
                <a:ea typeface="Droid Sans Fallback"/>
              </a:rPr>
              <a:t>Manager Sign out</a:t>
            </a:r>
            <a:r>
              <a:rPr lang="en-IN" sz="1600" b="1" dirty="0">
                <a:solidFill>
                  <a:srgbClr val="000000"/>
                </a:solidFill>
                <a:effectLst/>
                <a:latin typeface="Times New Roman" panose="02020603050405020304" pitchFamily="18" charset="0"/>
                <a:ea typeface="Droid Sans Fallback"/>
              </a:rPr>
              <a:t>:</a:t>
            </a:r>
            <a:endParaRPr lang="en-IN" sz="1600" dirty="0">
              <a:solidFill>
                <a:srgbClr val="00000A"/>
              </a:solidFill>
              <a:effectLst/>
              <a:latin typeface="Calibri" panose="020F0502020204030204" pitchFamily="34" charset="0"/>
              <a:ea typeface="Droid Sans Fallback"/>
            </a:endParaRPr>
          </a:p>
        </p:txBody>
      </p:sp>
      <p:graphicFrame>
        <p:nvGraphicFramePr>
          <p:cNvPr id="2" name="Table 1">
            <a:extLst>
              <a:ext uri="{FF2B5EF4-FFF2-40B4-BE49-F238E27FC236}">
                <a16:creationId xmlns:a16="http://schemas.microsoft.com/office/drawing/2014/main" id="{C00E1A75-4BFB-E444-C242-03B0DB81BCF1}"/>
              </a:ext>
            </a:extLst>
          </p:cNvPr>
          <p:cNvGraphicFramePr>
            <a:graphicFrameLocks noGrp="1"/>
          </p:cNvGraphicFramePr>
          <p:nvPr>
            <p:extLst>
              <p:ext uri="{D42A27DB-BD31-4B8C-83A1-F6EECF244321}">
                <p14:modId xmlns:p14="http://schemas.microsoft.com/office/powerpoint/2010/main" val="2656579805"/>
              </p:ext>
            </p:extLst>
          </p:nvPr>
        </p:nvGraphicFramePr>
        <p:xfrm>
          <a:off x="4963141" y="818946"/>
          <a:ext cx="6689763" cy="1924254"/>
        </p:xfrm>
        <a:graphic>
          <a:graphicData uri="http://schemas.openxmlformats.org/drawingml/2006/table">
            <a:tbl>
              <a:tblPr>
                <a:tableStyleId>{5C22544A-7EE6-4342-B048-85BDC9FD1C3A}</a:tableStyleId>
              </a:tblPr>
              <a:tblGrid>
                <a:gridCol w="1251333">
                  <a:extLst>
                    <a:ext uri="{9D8B030D-6E8A-4147-A177-3AD203B41FA5}">
                      <a16:colId xmlns:a16="http://schemas.microsoft.com/office/drawing/2014/main" val="3348744240"/>
                    </a:ext>
                  </a:extLst>
                </a:gridCol>
                <a:gridCol w="941452">
                  <a:extLst>
                    <a:ext uri="{9D8B030D-6E8A-4147-A177-3AD203B41FA5}">
                      <a16:colId xmlns:a16="http://schemas.microsoft.com/office/drawing/2014/main" val="2279663394"/>
                    </a:ext>
                  </a:extLst>
                </a:gridCol>
                <a:gridCol w="1150253">
                  <a:extLst>
                    <a:ext uri="{9D8B030D-6E8A-4147-A177-3AD203B41FA5}">
                      <a16:colId xmlns:a16="http://schemas.microsoft.com/office/drawing/2014/main" val="631080679"/>
                    </a:ext>
                  </a:extLst>
                </a:gridCol>
                <a:gridCol w="1046221">
                  <a:extLst>
                    <a:ext uri="{9D8B030D-6E8A-4147-A177-3AD203B41FA5}">
                      <a16:colId xmlns:a16="http://schemas.microsoft.com/office/drawing/2014/main" val="4245586958"/>
                    </a:ext>
                  </a:extLst>
                </a:gridCol>
                <a:gridCol w="1359791">
                  <a:extLst>
                    <a:ext uri="{9D8B030D-6E8A-4147-A177-3AD203B41FA5}">
                      <a16:colId xmlns:a16="http://schemas.microsoft.com/office/drawing/2014/main" val="1999232852"/>
                    </a:ext>
                  </a:extLst>
                </a:gridCol>
                <a:gridCol w="940713">
                  <a:extLst>
                    <a:ext uri="{9D8B030D-6E8A-4147-A177-3AD203B41FA5}">
                      <a16:colId xmlns:a16="http://schemas.microsoft.com/office/drawing/2014/main" val="3682567649"/>
                    </a:ext>
                  </a:extLst>
                </a:gridCol>
              </a:tblGrid>
              <a:tr h="656318">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1264818"/>
                  </a:ext>
                </a:extLst>
              </a:tr>
              <a:tr h="1267936">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Buying Product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Click on Get It Button &amp; Add to Cart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Asking for Quantity and Payment Details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Asking for Quantity and Payment Details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629215"/>
                  </a:ext>
                </a:extLst>
              </a:tr>
            </a:tbl>
          </a:graphicData>
        </a:graphic>
      </p:graphicFrame>
      <p:graphicFrame>
        <p:nvGraphicFramePr>
          <p:cNvPr id="5" name="Table 4">
            <a:extLst>
              <a:ext uri="{FF2B5EF4-FFF2-40B4-BE49-F238E27FC236}">
                <a16:creationId xmlns:a16="http://schemas.microsoft.com/office/drawing/2014/main" id="{920E8E87-BF05-BF0D-86B4-28B32F5EBE78}"/>
              </a:ext>
            </a:extLst>
          </p:cNvPr>
          <p:cNvGraphicFramePr>
            <a:graphicFrameLocks noGrp="1"/>
          </p:cNvGraphicFramePr>
          <p:nvPr>
            <p:extLst>
              <p:ext uri="{D42A27DB-BD31-4B8C-83A1-F6EECF244321}">
                <p14:modId xmlns:p14="http://schemas.microsoft.com/office/powerpoint/2010/main" val="211118634"/>
              </p:ext>
            </p:extLst>
          </p:nvPr>
        </p:nvGraphicFramePr>
        <p:xfrm>
          <a:off x="4963140" y="3577476"/>
          <a:ext cx="6689762" cy="1890146"/>
        </p:xfrm>
        <a:graphic>
          <a:graphicData uri="http://schemas.openxmlformats.org/drawingml/2006/table">
            <a:tbl>
              <a:tblPr>
                <a:tableStyleId>{5C22544A-7EE6-4342-B048-85BDC9FD1C3A}</a:tableStyleId>
              </a:tblPr>
              <a:tblGrid>
                <a:gridCol w="755149">
                  <a:extLst>
                    <a:ext uri="{9D8B030D-6E8A-4147-A177-3AD203B41FA5}">
                      <a16:colId xmlns:a16="http://schemas.microsoft.com/office/drawing/2014/main" val="2141928592"/>
                    </a:ext>
                  </a:extLst>
                </a:gridCol>
                <a:gridCol w="1297911">
                  <a:extLst>
                    <a:ext uri="{9D8B030D-6E8A-4147-A177-3AD203B41FA5}">
                      <a16:colId xmlns:a16="http://schemas.microsoft.com/office/drawing/2014/main" val="98830145"/>
                    </a:ext>
                  </a:extLst>
                </a:gridCol>
                <a:gridCol w="1402962">
                  <a:extLst>
                    <a:ext uri="{9D8B030D-6E8A-4147-A177-3AD203B41FA5}">
                      <a16:colId xmlns:a16="http://schemas.microsoft.com/office/drawing/2014/main" val="3077351334"/>
                    </a:ext>
                  </a:extLst>
                </a:gridCol>
                <a:gridCol w="971341">
                  <a:extLst>
                    <a:ext uri="{9D8B030D-6E8A-4147-A177-3AD203B41FA5}">
                      <a16:colId xmlns:a16="http://schemas.microsoft.com/office/drawing/2014/main" val="3115937647"/>
                    </a:ext>
                  </a:extLst>
                </a:gridCol>
                <a:gridCol w="1291821">
                  <a:extLst>
                    <a:ext uri="{9D8B030D-6E8A-4147-A177-3AD203B41FA5}">
                      <a16:colId xmlns:a16="http://schemas.microsoft.com/office/drawing/2014/main" val="2495696358"/>
                    </a:ext>
                  </a:extLst>
                </a:gridCol>
                <a:gridCol w="970578">
                  <a:extLst>
                    <a:ext uri="{9D8B030D-6E8A-4147-A177-3AD203B41FA5}">
                      <a16:colId xmlns:a16="http://schemas.microsoft.com/office/drawing/2014/main" val="3693194308"/>
                    </a:ext>
                  </a:extLst>
                </a:gridCol>
              </a:tblGrid>
              <a:tr h="1032354">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a:t>
                      </a:r>
                      <a:endParaRPr lang="en-IN" sz="1100">
                        <a:effectLst/>
                      </a:endParaRPr>
                    </a:p>
                    <a:p>
                      <a:pPr algn="ctr">
                        <a:lnSpc>
                          <a:spcPct val="115000"/>
                        </a:lnSpc>
                        <a:spcAft>
                          <a:spcPts val="1000"/>
                        </a:spcAft>
                      </a:pPr>
                      <a:r>
                        <a:rPr lang="en-IN" sz="1200">
                          <a:effectLst/>
                        </a:rPr>
                        <a:t>Input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 output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9134875"/>
                  </a:ext>
                </a:extLst>
              </a:tr>
              <a:tr h="857792">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out from Manager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Click on Sign Out button</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3310953"/>
                  </a:ext>
                </a:extLst>
              </a:tr>
            </a:tbl>
          </a:graphicData>
        </a:graphic>
      </p:graphicFrame>
    </p:spTree>
    <p:extLst>
      <p:ext uri="{BB962C8B-B14F-4D97-AF65-F5344CB8AC3E}">
        <p14:creationId xmlns:p14="http://schemas.microsoft.com/office/powerpoint/2010/main" val="2754904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62</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8">
            <a:extLst>
              <a:ext uri="{FF2B5EF4-FFF2-40B4-BE49-F238E27FC236}">
                <a16:creationId xmlns:a16="http://schemas.microsoft.com/office/drawing/2014/main" id="{E09DDC9B-4FD2-B13E-B126-C7A041452B48}"/>
              </a:ext>
            </a:extLst>
          </p:cNvPr>
          <p:cNvSpPr>
            <a:spLocks noGrp="1"/>
          </p:cNvSpPr>
          <p:nvPr>
            <p:ph idx="1"/>
          </p:nvPr>
        </p:nvSpPr>
        <p:spPr>
          <a:xfrm>
            <a:off x="4885764" y="169190"/>
            <a:ext cx="7306236" cy="6140169"/>
          </a:xfrm>
        </p:spPr>
        <p:txBody>
          <a:bodyPr>
            <a:noAutofit/>
          </a:bodyPr>
          <a:lstStyle/>
          <a:p>
            <a:pPr marL="285750" indent="-285750" algn="just">
              <a:lnSpc>
                <a:spcPct val="150000"/>
              </a:lnSpc>
              <a:spcAft>
                <a:spcPts val="500"/>
              </a:spcAft>
              <a:buFont typeface="Arial" panose="020B0604020202020204" pitchFamily="34" charset="0"/>
              <a:buChar char="•"/>
            </a:pPr>
            <a:r>
              <a:rPr lang="en-IN" b="1" dirty="0">
                <a:solidFill>
                  <a:srgbClr val="000000"/>
                </a:solidFill>
                <a:effectLst/>
                <a:latin typeface="Times New Roman" panose="02020603050405020304" pitchFamily="18" charset="0"/>
                <a:ea typeface="Droid Sans Fallback"/>
              </a:rPr>
              <a:t> Employee Sign out:</a:t>
            </a:r>
            <a:endParaRPr lang="en-IN" dirty="0">
              <a:solidFill>
                <a:srgbClr val="00000A"/>
              </a:solidFill>
              <a:effectLst/>
              <a:latin typeface="Calibri" panose="020F0502020204030204" pitchFamily="34" charset="0"/>
              <a:ea typeface="Droid Sans Fallback"/>
            </a:endParaRPr>
          </a:p>
        </p:txBody>
      </p:sp>
      <p:sp>
        <p:nvSpPr>
          <p:cNvPr id="12" name="TextBox 11">
            <a:extLst>
              <a:ext uri="{FF2B5EF4-FFF2-40B4-BE49-F238E27FC236}">
                <a16:creationId xmlns:a16="http://schemas.microsoft.com/office/drawing/2014/main" id="{B7C5FC83-4DBC-0A27-ED90-37C569D316BC}"/>
              </a:ext>
            </a:extLst>
          </p:cNvPr>
          <p:cNvSpPr txBox="1"/>
          <p:nvPr/>
        </p:nvSpPr>
        <p:spPr>
          <a:xfrm>
            <a:off x="4885763" y="3096493"/>
            <a:ext cx="6096000" cy="422167"/>
          </a:xfrm>
          <a:prstGeom prst="rect">
            <a:avLst/>
          </a:prstGeom>
          <a:noFill/>
        </p:spPr>
        <p:txBody>
          <a:bodyPr wrap="square">
            <a:spAutoFit/>
          </a:bodyPr>
          <a:lstStyle/>
          <a:p>
            <a:pPr marL="285750" indent="-285750" algn="just">
              <a:lnSpc>
                <a:spcPct val="150000"/>
              </a:lnSpc>
              <a:spcAft>
                <a:spcPts val="500"/>
              </a:spcAft>
              <a:buFont typeface="Arial" panose="020B0604020202020204" pitchFamily="34" charset="0"/>
              <a:buChar char="•"/>
            </a:pPr>
            <a:r>
              <a:rPr lang="en-IN" sz="1600" b="1" dirty="0">
                <a:solidFill>
                  <a:srgbClr val="000000"/>
                </a:solidFill>
                <a:latin typeface="Times New Roman" panose="02020603050405020304" pitchFamily="18" charset="0"/>
                <a:ea typeface="Droid Sans Fallback"/>
              </a:rPr>
              <a:t>Customer Sign out</a:t>
            </a:r>
            <a:r>
              <a:rPr lang="en-IN" sz="1600" b="1" dirty="0">
                <a:solidFill>
                  <a:srgbClr val="000000"/>
                </a:solidFill>
                <a:effectLst/>
                <a:latin typeface="Times New Roman" panose="02020603050405020304" pitchFamily="18" charset="0"/>
                <a:ea typeface="Droid Sans Fallback"/>
              </a:rPr>
              <a:t>:</a:t>
            </a:r>
            <a:endParaRPr lang="en-IN" sz="1600" dirty="0">
              <a:solidFill>
                <a:srgbClr val="00000A"/>
              </a:solidFill>
              <a:effectLst/>
              <a:latin typeface="Calibri" panose="020F0502020204030204" pitchFamily="34" charset="0"/>
              <a:ea typeface="Droid Sans Fallback"/>
            </a:endParaRPr>
          </a:p>
        </p:txBody>
      </p:sp>
      <p:graphicFrame>
        <p:nvGraphicFramePr>
          <p:cNvPr id="3" name="Table 2">
            <a:extLst>
              <a:ext uri="{FF2B5EF4-FFF2-40B4-BE49-F238E27FC236}">
                <a16:creationId xmlns:a16="http://schemas.microsoft.com/office/drawing/2014/main" id="{5C00679B-E88E-DBB9-7705-8CAD21D7F204}"/>
              </a:ext>
            </a:extLst>
          </p:cNvPr>
          <p:cNvGraphicFramePr>
            <a:graphicFrameLocks noGrp="1"/>
          </p:cNvGraphicFramePr>
          <p:nvPr>
            <p:extLst>
              <p:ext uri="{D42A27DB-BD31-4B8C-83A1-F6EECF244321}">
                <p14:modId xmlns:p14="http://schemas.microsoft.com/office/powerpoint/2010/main" val="2413465639"/>
              </p:ext>
            </p:extLst>
          </p:nvPr>
        </p:nvGraphicFramePr>
        <p:xfrm>
          <a:off x="4963139" y="1002927"/>
          <a:ext cx="6689762" cy="1791049"/>
        </p:xfrm>
        <a:graphic>
          <a:graphicData uri="http://schemas.openxmlformats.org/drawingml/2006/table">
            <a:tbl>
              <a:tblPr>
                <a:tableStyleId>{5C22544A-7EE6-4342-B048-85BDC9FD1C3A}</a:tableStyleId>
              </a:tblPr>
              <a:tblGrid>
                <a:gridCol w="755149">
                  <a:extLst>
                    <a:ext uri="{9D8B030D-6E8A-4147-A177-3AD203B41FA5}">
                      <a16:colId xmlns:a16="http://schemas.microsoft.com/office/drawing/2014/main" val="1194516585"/>
                    </a:ext>
                  </a:extLst>
                </a:gridCol>
                <a:gridCol w="1297911">
                  <a:extLst>
                    <a:ext uri="{9D8B030D-6E8A-4147-A177-3AD203B41FA5}">
                      <a16:colId xmlns:a16="http://schemas.microsoft.com/office/drawing/2014/main" val="1890596037"/>
                    </a:ext>
                  </a:extLst>
                </a:gridCol>
                <a:gridCol w="1402962">
                  <a:extLst>
                    <a:ext uri="{9D8B030D-6E8A-4147-A177-3AD203B41FA5}">
                      <a16:colId xmlns:a16="http://schemas.microsoft.com/office/drawing/2014/main" val="4214561163"/>
                    </a:ext>
                  </a:extLst>
                </a:gridCol>
                <a:gridCol w="971341">
                  <a:extLst>
                    <a:ext uri="{9D8B030D-6E8A-4147-A177-3AD203B41FA5}">
                      <a16:colId xmlns:a16="http://schemas.microsoft.com/office/drawing/2014/main" val="1830567380"/>
                    </a:ext>
                  </a:extLst>
                </a:gridCol>
                <a:gridCol w="1291821">
                  <a:extLst>
                    <a:ext uri="{9D8B030D-6E8A-4147-A177-3AD203B41FA5}">
                      <a16:colId xmlns:a16="http://schemas.microsoft.com/office/drawing/2014/main" val="3074093946"/>
                    </a:ext>
                  </a:extLst>
                </a:gridCol>
                <a:gridCol w="970578">
                  <a:extLst>
                    <a:ext uri="{9D8B030D-6E8A-4147-A177-3AD203B41FA5}">
                      <a16:colId xmlns:a16="http://schemas.microsoft.com/office/drawing/2014/main" val="2049766956"/>
                    </a:ext>
                  </a:extLst>
                </a:gridCol>
              </a:tblGrid>
              <a:tr h="978229">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a:t>
                      </a:r>
                      <a:endParaRPr lang="en-IN" sz="1100" dirty="0">
                        <a:effectLst/>
                      </a:endParaRPr>
                    </a:p>
                    <a:p>
                      <a:pPr algn="ctr">
                        <a:lnSpc>
                          <a:spcPct val="115000"/>
                        </a:lnSpc>
                        <a:spcAft>
                          <a:spcPts val="1000"/>
                        </a:spcAft>
                      </a:pPr>
                      <a:r>
                        <a:rPr lang="en-IN" sz="1200" dirty="0">
                          <a:effectLst/>
                        </a:rPr>
                        <a:t>Input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93876"/>
                  </a:ext>
                </a:extLst>
              </a:tr>
              <a:tr h="812820">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out from Employee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Click on Sign Out button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2379234"/>
                  </a:ext>
                </a:extLst>
              </a:tr>
            </a:tbl>
          </a:graphicData>
        </a:graphic>
      </p:graphicFrame>
      <p:graphicFrame>
        <p:nvGraphicFramePr>
          <p:cNvPr id="4" name="Table 3">
            <a:extLst>
              <a:ext uri="{FF2B5EF4-FFF2-40B4-BE49-F238E27FC236}">
                <a16:creationId xmlns:a16="http://schemas.microsoft.com/office/drawing/2014/main" id="{81369C79-BE49-A60E-2CC8-8389504909AB}"/>
              </a:ext>
            </a:extLst>
          </p:cNvPr>
          <p:cNvGraphicFramePr>
            <a:graphicFrameLocks noGrp="1"/>
          </p:cNvGraphicFramePr>
          <p:nvPr>
            <p:extLst>
              <p:ext uri="{D42A27DB-BD31-4B8C-83A1-F6EECF244321}">
                <p14:modId xmlns:p14="http://schemas.microsoft.com/office/powerpoint/2010/main" val="4152329840"/>
              </p:ext>
            </p:extLst>
          </p:nvPr>
        </p:nvGraphicFramePr>
        <p:xfrm>
          <a:off x="4963139" y="3930231"/>
          <a:ext cx="6689762" cy="1791048"/>
        </p:xfrm>
        <a:graphic>
          <a:graphicData uri="http://schemas.openxmlformats.org/drawingml/2006/table">
            <a:tbl>
              <a:tblPr>
                <a:tableStyleId>{5C22544A-7EE6-4342-B048-85BDC9FD1C3A}</a:tableStyleId>
              </a:tblPr>
              <a:tblGrid>
                <a:gridCol w="755149">
                  <a:extLst>
                    <a:ext uri="{9D8B030D-6E8A-4147-A177-3AD203B41FA5}">
                      <a16:colId xmlns:a16="http://schemas.microsoft.com/office/drawing/2014/main" val="632601965"/>
                    </a:ext>
                  </a:extLst>
                </a:gridCol>
                <a:gridCol w="1297911">
                  <a:extLst>
                    <a:ext uri="{9D8B030D-6E8A-4147-A177-3AD203B41FA5}">
                      <a16:colId xmlns:a16="http://schemas.microsoft.com/office/drawing/2014/main" val="316224700"/>
                    </a:ext>
                  </a:extLst>
                </a:gridCol>
                <a:gridCol w="1402962">
                  <a:extLst>
                    <a:ext uri="{9D8B030D-6E8A-4147-A177-3AD203B41FA5}">
                      <a16:colId xmlns:a16="http://schemas.microsoft.com/office/drawing/2014/main" val="1062713489"/>
                    </a:ext>
                  </a:extLst>
                </a:gridCol>
                <a:gridCol w="971341">
                  <a:extLst>
                    <a:ext uri="{9D8B030D-6E8A-4147-A177-3AD203B41FA5}">
                      <a16:colId xmlns:a16="http://schemas.microsoft.com/office/drawing/2014/main" val="1990716606"/>
                    </a:ext>
                  </a:extLst>
                </a:gridCol>
                <a:gridCol w="1291821">
                  <a:extLst>
                    <a:ext uri="{9D8B030D-6E8A-4147-A177-3AD203B41FA5}">
                      <a16:colId xmlns:a16="http://schemas.microsoft.com/office/drawing/2014/main" val="1320895787"/>
                    </a:ext>
                  </a:extLst>
                </a:gridCol>
                <a:gridCol w="970578">
                  <a:extLst>
                    <a:ext uri="{9D8B030D-6E8A-4147-A177-3AD203B41FA5}">
                      <a16:colId xmlns:a16="http://schemas.microsoft.com/office/drawing/2014/main" val="2697325325"/>
                    </a:ext>
                  </a:extLst>
                </a:gridCol>
              </a:tblGrid>
              <a:tr h="978228">
                <a:tc>
                  <a:txBody>
                    <a:bodyPr/>
                    <a:lstStyle/>
                    <a:p>
                      <a:pPr algn="ctr">
                        <a:lnSpc>
                          <a:spcPct val="115000"/>
                        </a:lnSpc>
                        <a:spcAft>
                          <a:spcPts val="1000"/>
                        </a:spcAft>
                      </a:pPr>
                      <a:r>
                        <a:rPr lang="en-IN" sz="1200">
                          <a:effectLst/>
                        </a:rPr>
                        <a:t>Test case</a:t>
                      </a:r>
                      <a:endParaRPr lang="en-IN" sz="1100">
                        <a:effectLst/>
                      </a:endParaRPr>
                    </a:p>
                    <a:p>
                      <a:pPr algn="ctr">
                        <a:lnSpc>
                          <a:spcPct val="115000"/>
                        </a:lnSpc>
                        <a:spcAft>
                          <a:spcPts val="1000"/>
                        </a:spcAft>
                      </a:pPr>
                      <a:r>
                        <a:rPr lang="en-IN" sz="1200">
                          <a:effectLst/>
                        </a:rPr>
                        <a:t>Id</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Test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Expected</a:t>
                      </a:r>
                      <a:endParaRPr lang="en-IN" sz="1100" dirty="0">
                        <a:effectLst/>
                      </a:endParaRPr>
                    </a:p>
                    <a:p>
                      <a:pPr algn="ctr">
                        <a:lnSpc>
                          <a:spcPct val="115000"/>
                        </a:lnSpc>
                        <a:spcAft>
                          <a:spcPts val="1000"/>
                        </a:spcAft>
                      </a:pPr>
                      <a:r>
                        <a:rPr lang="en-IN" sz="1200" dirty="0">
                          <a:effectLst/>
                        </a:rPr>
                        <a:t>Input</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Expected output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Actual result</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Status</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1224263"/>
                  </a:ext>
                </a:extLst>
              </a:tr>
              <a:tr h="812820">
                <a:tc>
                  <a:txBody>
                    <a:bodyPr/>
                    <a:lstStyle/>
                    <a:p>
                      <a:pPr algn="ctr">
                        <a:lnSpc>
                          <a:spcPct val="115000"/>
                        </a:lnSpc>
                        <a:spcAft>
                          <a:spcPts val="1000"/>
                        </a:spcAft>
                      </a:pPr>
                      <a:r>
                        <a:rPr lang="en-IN" sz="1200">
                          <a:effectLst/>
                        </a:rPr>
                        <a:t>1.</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To Sign out from Customer Page</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Click on Sign Out button</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a:effectLst/>
                        </a:rPr>
                        <a:t>Signed out Successfully</a:t>
                      </a:r>
                      <a:endParaRPr lang="en-IN" sz="110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dirty="0">
                          <a:effectLst/>
                        </a:rPr>
                        <a:t>Pass</a:t>
                      </a:r>
                      <a:endParaRPr lang="en-IN" sz="1100" dirty="0">
                        <a:solidFill>
                          <a:srgbClr val="00000A"/>
                        </a:solidFill>
                        <a:effectLst/>
                        <a:latin typeface="Calibri" panose="020F0502020204030204" pitchFamily="34" charset="0"/>
                        <a:ea typeface="Droid Sans Fallback"/>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710888"/>
                  </a:ext>
                </a:extLst>
              </a:tr>
            </a:tbl>
          </a:graphicData>
        </a:graphic>
      </p:graphicFrame>
    </p:spTree>
    <p:extLst>
      <p:ext uri="{BB962C8B-B14F-4D97-AF65-F5344CB8AC3E}">
        <p14:creationId xmlns:p14="http://schemas.microsoft.com/office/powerpoint/2010/main" val="593392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753016" y="2041225"/>
            <a:ext cx="4737159" cy="2528515"/>
          </a:xfrm>
        </p:spPr>
        <p:txBody>
          <a:bodyPr/>
          <a:lstStyle/>
          <a:p>
            <a:r>
              <a:rPr lang="en-US" dirty="0"/>
              <a:t>Implementation </a:t>
            </a:r>
            <a:br>
              <a:rPr lang="en-US" dirty="0"/>
            </a:br>
            <a:r>
              <a:rPr lang="en-US" dirty="0"/>
              <a:t>    Snapshots</a:t>
            </a:r>
          </a:p>
        </p:txBody>
      </p:sp>
      <p:sp>
        <p:nvSpPr>
          <p:cNvPr id="2" name="Picture Placeholder 1">
            <a:extLst>
              <a:ext uri="{FF2B5EF4-FFF2-40B4-BE49-F238E27FC236}">
                <a16:creationId xmlns:a16="http://schemas.microsoft.com/office/drawing/2014/main" id="{0F0E334C-53DC-0AEF-657F-AB6DE135D4D7}"/>
              </a:ext>
            </a:extLst>
          </p:cNvPr>
          <p:cNvSpPr>
            <a:spLocks noGrp="1"/>
          </p:cNvSpPr>
          <p:nvPr>
            <p:ph type="pic" sz="quarter" idx="13"/>
          </p:nvPr>
        </p:nvSpPr>
        <p:spPr/>
      </p:sp>
      <p:pic>
        <p:nvPicPr>
          <p:cNvPr id="12292" name="Picture 4" descr="implementation isolated icon. simple element illustration from general-1  concept icons. implementation editable logo sign symbol design on white  background. can be use for web and mobile Stock Vector | Adobe Stock">
            <a:extLst>
              <a:ext uri="{FF2B5EF4-FFF2-40B4-BE49-F238E27FC236}">
                <a16:creationId xmlns:a16="http://schemas.microsoft.com/office/drawing/2014/main" id="{809BA558-0C40-50FB-D92C-1678D5861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5"/>
          <a:stretch/>
        </p:blipFill>
        <p:spPr bwMode="auto">
          <a:xfrm>
            <a:off x="0" y="1095509"/>
            <a:ext cx="7519933" cy="50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077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64</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FF39FF-F0FC-EE91-381C-7E1FFF5B802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2686" y="261303"/>
            <a:ext cx="6770725" cy="3037082"/>
          </a:xfrm>
          <a:prstGeom prst="rect">
            <a:avLst/>
          </a:prstGeom>
          <a:noFill/>
          <a:ln>
            <a:solidFill>
              <a:schemeClr val="tx1"/>
            </a:solidFill>
          </a:ln>
        </p:spPr>
      </p:pic>
      <p:pic>
        <p:nvPicPr>
          <p:cNvPr id="10" name="Picture 9">
            <a:extLst>
              <a:ext uri="{FF2B5EF4-FFF2-40B4-BE49-F238E27FC236}">
                <a16:creationId xmlns:a16="http://schemas.microsoft.com/office/drawing/2014/main" id="{B30B503A-BF06-D74A-514B-28F8129545E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000" y="3738282"/>
            <a:ext cx="6770725" cy="2901719"/>
          </a:xfrm>
          <a:prstGeom prst="rect">
            <a:avLst/>
          </a:prstGeom>
          <a:noFill/>
          <a:ln>
            <a:solidFill>
              <a:schemeClr val="tx1"/>
            </a:solidFill>
          </a:ln>
        </p:spPr>
      </p:pic>
    </p:spTree>
    <p:extLst>
      <p:ext uri="{BB962C8B-B14F-4D97-AF65-F5344CB8AC3E}">
        <p14:creationId xmlns:p14="http://schemas.microsoft.com/office/powerpoint/2010/main" val="3163911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65</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5E0089F-AC6B-2E0A-BEE3-E61D8AAB93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000" y="217999"/>
            <a:ext cx="6770725" cy="3085652"/>
          </a:xfrm>
          <a:prstGeom prst="rect">
            <a:avLst/>
          </a:prstGeom>
          <a:noFill/>
          <a:ln>
            <a:solidFill>
              <a:schemeClr val="tx1"/>
            </a:solidFill>
          </a:ln>
        </p:spPr>
      </p:pic>
      <p:pic>
        <p:nvPicPr>
          <p:cNvPr id="12" name="Picture 11">
            <a:extLst>
              <a:ext uri="{FF2B5EF4-FFF2-40B4-BE49-F238E27FC236}">
                <a16:creationId xmlns:a16="http://schemas.microsoft.com/office/drawing/2014/main" id="{E1F8BAED-6B10-B921-8B58-414F4F6F884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000" y="3639671"/>
            <a:ext cx="6770725" cy="3000330"/>
          </a:xfrm>
          <a:prstGeom prst="rect">
            <a:avLst/>
          </a:prstGeom>
          <a:noFill/>
          <a:ln>
            <a:solidFill>
              <a:schemeClr val="tx1"/>
            </a:solidFill>
          </a:ln>
        </p:spPr>
      </p:pic>
    </p:spTree>
    <p:extLst>
      <p:ext uri="{BB962C8B-B14F-4D97-AF65-F5344CB8AC3E}">
        <p14:creationId xmlns:p14="http://schemas.microsoft.com/office/powerpoint/2010/main" val="2852629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66</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DAE33AB-0D71-1DDB-9C37-278801AB5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6999" y="215153"/>
            <a:ext cx="6770725" cy="2994212"/>
          </a:xfrm>
          <a:prstGeom prst="rect">
            <a:avLst/>
          </a:prstGeom>
          <a:noFill/>
          <a:ln>
            <a:solidFill>
              <a:schemeClr val="tx1"/>
            </a:solidFill>
          </a:ln>
        </p:spPr>
      </p:pic>
      <p:pic>
        <p:nvPicPr>
          <p:cNvPr id="12" name="Picture 11">
            <a:extLst>
              <a:ext uri="{FF2B5EF4-FFF2-40B4-BE49-F238E27FC236}">
                <a16:creationId xmlns:a16="http://schemas.microsoft.com/office/drawing/2014/main" id="{E0437FDA-9873-C1BC-4BE5-8431A64448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886" b="7755"/>
          <a:stretch/>
        </p:blipFill>
        <p:spPr bwMode="auto">
          <a:xfrm>
            <a:off x="5056999" y="3611589"/>
            <a:ext cx="6770725" cy="3095826"/>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0159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67</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C909138-7AA0-1FF1-BAAE-27E0DCAE0EB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886" b="8057"/>
          <a:stretch/>
        </p:blipFill>
        <p:spPr bwMode="auto">
          <a:xfrm>
            <a:off x="5057000" y="180183"/>
            <a:ext cx="6770725" cy="3047111"/>
          </a:xfrm>
          <a:prstGeom prst="rect">
            <a:avLst/>
          </a:prstGeom>
          <a:noFill/>
          <a:ln>
            <a:solidFill>
              <a:schemeClr val="tx1"/>
            </a:solid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EE0B8FD4-5AA4-88A8-1ED5-D1C1FBC99F6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000" y="3599180"/>
            <a:ext cx="6770725" cy="3047110"/>
          </a:xfrm>
          <a:prstGeom prst="rect">
            <a:avLst/>
          </a:prstGeom>
          <a:noFill/>
          <a:ln>
            <a:solidFill>
              <a:schemeClr val="tx1"/>
            </a:solidFill>
          </a:ln>
        </p:spPr>
      </p:pic>
    </p:spTree>
    <p:extLst>
      <p:ext uri="{BB962C8B-B14F-4D97-AF65-F5344CB8AC3E}">
        <p14:creationId xmlns:p14="http://schemas.microsoft.com/office/powerpoint/2010/main" val="671776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68</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0D7A640-3339-4AD9-BF77-C545F5FF3CE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000" y="217998"/>
            <a:ext cx="6770725" cy="3018261"/>
          </a:xfrm>
          <a:prstGeom prst="rect">
            <a:avLst/>
          </a:prstGeom>
          <a:noFill/>
          <a:ln>
            <a:solidFill>
              <a:schemeClr val="tx1"/>
            </a:solidFill>
          </a:ln>
        </p:spPr>
      </p:pic>
      <p:pic>
        <p:nvPicPr>
          <p:cNvPr id="12" name="Picture 11">
            <a:extLst>
              <a:ext uri="{FF2B5EF4-FFF2-40B4-BE49-F238E27FC236}">
                <a16:creationId xmlns:a16="http://schemas.microsoft.com/office/drawing/2014/main" id="{D9EBD954-C9C3-6F4C-0928-AA9CBD8AA1F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000" y="3605740"/>
            <a:ext cx="6770725" cy="3034262"/>
          </a:xfrm>
          <a:prstGeom prst="rect">
            <a:avLst/>
          </a:prstGeom>
          <a:noFill/>
          <a:ln>
            <a:solidFill>
              <a:schemeClr val="tx1"/>
            </a:solidFill>
          </a:ln>
        </p:spPr>
      </p:pic>
    </p:spTree>
    <p:extLst>
      <p:ext uri="{BB962C8B-B14F-4D97-AF65-F5344CB8AC3E}">
        <p14:creationId xmlns:p14="http://schemas.microsoft.com/office/powerpoint/2010/main" val="2830325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69</a:t>
            </a:fld>
            <a:endParaRPr lang="en-US" dirty="0"/>
          </a:p>
        </p:txBody>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2"/>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78112C-69D7-3CCF-13B2-BE7B9724DEA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000" y="217999"/>
            <a:ext cx="6770725" cy="3034262"/>
          </a:xfrm>
          <a:prstGeom prst="rect">
            <a:avLst/>
          </a:prstGeom>
          <a:noFill/>
          <a:ln>
            <a:solidFill>
              <a:schemeClr val="tx1"/>
            </a:solidFill>
          </a:ln>
        </p:spPr>
      </p:pic>
      <p:pic>
        <p:nvPicPr>
          <p:cNvPr id="10" name="Picture 9">
            <a:extLst>
              <a:ext uri="{FF2B5EF4-FFF2-40B4-BE49-F238E27FC236}">
                <a16:creationId xmlns:a16="http://schemas.microsoft.com/office/drawing/2014/main" id="{663DB6A6-975E-FD82-92D7-0CFC892ED10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000" y="3642371"/>
            <a:ext cx="6770725" cy="3034262"/>
          </a:xfrm>
          <a:prstGeom prst="rect">
            <a:avLst/>
          </a:prstGeom>
          <a:noFill/>
          <a:ln>
            <a:solidFill>
              <a:schemeClr val="tx1"/>
            </a:solidFill>
          </a:ln>
        </p:spPr>
      </p:pic>
    </p:spTree>
    <p:extLst>
      <p:ext uri="{BB962C8B-B14F-4D97-AF65-F5344CB8AC3E}">
        <p14:creationId xmlns:p14="http://schemas.microsoft.com/office/powerpoint/2010/main" val="38641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Pre-Joining Training:</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lnSpcReduction="10000"/>
          </a:bodyPr>
          <a:lstStyle/>
          <a:p>
            <a:r>
              <a:rPr lang="en-US" dirty="0"/>
              <a:t>A pre-joining training was started on 13 December, 2021 to give us some familiarity with the working technologies. The training comprised of several forefront technologies like GraphQL, Microservices, PostgreSQL, Unix, MongoDB, Ticketing System (JIRA &amp; Trello), SOAP Services &amp; Types of Testing.</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sp>
        <p:nvSpPr>
          <p:cNvPr id="2" name="Picture Placeholder 1">
            <a:extLst>
              <a:ext uri="{FF2B5EF4-FFF2-40B4-BE49-F238E27FC236}">
                <a16:creationId xmlns:a16="http://schemas.microsoft.com/office/drawing/2014/main" id="{893E6854-481F-4D87-9041-C07A1BE5C132}"/>
              </a:ext>
            </a:extLst>
          </p:cNvPr>
          <p:cNvSpPr>
            <a:spLocks noGrp="1"/>
          </p:cNvSpPr>
          <p:nvPr>
            <p:ph type="pic" sz="quarter" idx="13"/>
          </p:nvPr>
        </p:nvSpPr>
        <p:spPr/>
      </p:sp>
      <p:pic>
        <p:nvPicPr>
          <p:cNvPr id="1028" name="Picture 4" descr="Consultadd Off Campus Drive 2017 for Associate Software Engineer">
            <a:extLst>
              <a:ext uri="{FF2B5EF4-FFF2-40B4-BE49-F238E27FC236}">
                <a16:creationId xmlns:a16="http://schemas.microsoft.com/office/drawing/2014/main" id="{E593A158-6B01-43DC-AF44-1654F4F408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8194348" y="1085430"/>
            <a:ext cx="3997651" cy="503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078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70</a:t>
            </a:fld>
            <a:endParaRPr lang="en-US" dirty="0"/>
          </a:p>
        </p:txBody>
      </p:sp>
      <p:pic>
        <p:nvPicPr>
          <p:cNvPr id="7" name="Picture Placeholder 6">
            <a:extLst>
              <a:ext uri="{FF2B5EF4-FFF2-40B4-BE49-F238E27FC236}">
                <a16:creationId xmlns:a16="http://schemas.microsoft.com/office/drawing/2014/main" id="{1A951B83-7C12-48CE-A696-3A937E92028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FilmGrain/>
                    </a14:imgEffect>
                  </a14:imgLayer>
                </a14:imgProps>
              </a:ext>
            </a:extLst>
          </a:blip>
          <a:srcRect t="13180" b="13180"/>
          <a:stretch>
            <a:fillRect/>
          </a:stretch>
        </p:blipFill>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5218158" y="-110677"/>
            <a:ext cx="6471818" cy="1177478"/>
          </a:xfrm>
        </p:spPr>
        <p:txBody>
          <a:bodyPr>
            <a:noAutofit/>
          </a:bodyPr>
          <a:lstStyle/>
          <a:p>
            <a:r>
              <a:rPr lang="en-US" sz="2200" dirty="0"/>
              <a:t>Additional Work (Research Paper):</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5218158" y="852010"/>
            <a:ext cx="6711936" cy="5914549"/>
          </a:xfrm>
        </p:spPr>
        <p:txBody>
          <a:bodyPr>
            <a:noAutofit/>
          </a:bodyPr>
          <a:lstStyle/>
          <a:p>
            <a:pPr algn="just" rtl="0"/>
            <a:r>
              <a:rPr lang="en-US" dirty="0">
                <a:ea typeface="Meiryo" panose="020B0604030504040204" pitchFamily="34" charset="-128"/>
              </a:rPr>
              <a:t>During the winter break, I also published a research paper on </a:t>
            </a:r>
            <a:r>
              <a:rPr lang="en-US" b="1" dirty="0">
                <a:ea typeface="Meiryo" panose="020B0604030504040204" pitchFamily="34" charset="-128"/>
              </a:rPr>
              <a:t>“The effect of Amazon Web Services (AWS) on Cloud-Computing”</a:t>
            </a:r>
            <a:r>
              <a:rPr lang="en-US" dirty="0">
                <a:ea typeface="Meiryo" panose="020B0604030504040204" pitchFamily="34" charset="-128"/>
              </a:rPr>
              <a:t>, in International Journal of Engineering Research &amp; Technology (IJERT). It was published in Vol. 10 Issue 11 during November, 2021.</a:t>
            </a:r>
          </a:p>
          <a:p>
            <a:pPr algn="just" rtl="0"/>
            <a:r>
              <a:rPr lang="en-US" b="0" i="0" dirty="0">
                <a:effectLst/>
              </a:rPr>
              <a:t>This paper provides an insight about the effects of Amazon Web Services (AWS) on cloud computing. How the things have been changed in cloud computing after the introduction of AWS and how it has helped to solve some of the traditional drawbacks of cloud computing.</a:t>
            </a:r>
          </a:p>
          <a:p>
            <a:pPr rtl="0"/>
            <a:r>
              <a:rPr lang="en-US" dirty="0"/>
              <a:t>Check that out here:</a:t>
            </a:r>
            <a:endParaRPr lang="en-US" b="0" i="0" dirty="0">
              <a:effectLst/>
            </a:endParaRPr>
          </a:p>
          <a:p>
            <a:pPr rtl="0">
              <a:lnSpc>
                <a:spcPct val="100000"/>
              </a:lnSpc>
            </a:pPr>
            <a:r>
              <a:rPr lang="en-US" b="1" i="0" u="sng" dirty="0">
                <a:effectLst/>
              </a:rPr>
              <a:t>https://www.ijert.org/the-effect-of-amazon-web-services-aws-on-cloud-computing</a:t>
            </a:r>
          </a:p>
        </p:txBody>
      </p:sp>
      <p:pic>
        <p:nvPicPr>
          <p:cNvPr id="4" name="Picture Placeholder 3">
            <a:extLst>
              <a:ext uri="{FF2B5EF4-FFF2-40B4-BE49-F238E27FC236}">
                <a16:creationId xmlns:a16="http://schemas.microsoft.com/office/drawing/2014/main" id="{09294CAB-AB4B-41CB-B59F-DFEDC4E73285}"/>
              </a:ext>
            </a:extLst>
          </p:cNvPr>
          <p:cNvPicPr>
            <a:picLocks noGrp="1" noChangeAspect="1"/>
          </p:cNvPicPr>
          <p:nvPr>
            <p:ph type="pic" sz="quarter" idx="14"/>
          </p:nvPr>
        </p:nvPicPr>
        <p:blipFill>
          <a:blip r:embed="rId4">
            <a:extLst>
              <a:ext uri="{BEBA8EAE-BF5A-486C-A8C5-ECC9F3942E4B}">
                <a14:imgProps xmlns:a14="http://schemas.microsoft.com/office/drawing/2010/main">
                  <a14:imgLayer r:embed="rId5">
                    <a14:imgEffect>
                      <a14:artisticFilmGrain/>
                    </a14:imgEffect>
                  </a14:imgLayer>
                </a14:imgProps>
              </a:ext>
            </a:extLst>
          </a:blip>
          <a:srcRect t="13180" b="13180"/>
          <a:stretch>
            <a:fillRect/>
          </a:stretch>
        </p:blipFill>
        <p:spPr/>
      </p:pic>
    </p:spTree>
    <p:extLst>
      <p:ext uri="{BB962C8B-B14F-4D97-AF65-F5344CB8AC3E}">
        <p14:creationId xmlns:p14="http://schemas.microsoft.com/office/powerpoint/2010/main" val="682459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1754A1-339C-48F4-AEB7-ECA3981CA8A6}"/>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78BC576D-CA26-42F3-9474-938306775FD1}"/>
              </a:ext>
            </a:extLst>
          </p:cNvPr>
          <p:cNvSpPr>
            <a:spLocks noGrp="1"/>
          </p:cNvSpPr>
          <p:nvPr>
            <p:ph type="sldNum" sz="quarter" idx="12"/>
          </p:nvPr>
        </p:nvSpPr>
        <p:spPr/>
        <p:txBody>
          <a:bodyPr/>
          <a:lstStyle/>
          <a:p>
            <a:fld id="{FAEF9944-A4F6-4C59-AEBD-678D6480B8EA}" type="slidenum">
              <a:rPr lang="en-US" smtClean="0"/>
              <a:t>71</a:t>
            </a:fld>
            <a:endParaRPr lang="en-US" dirty="0"/>
          </a:p>
        </p:txBody>
      </p:sp>
      <p:sp>
        <p:nvSpPr>
          <p:cNvPr id="13" name="Picture Placeholder 12">
            <a:extLst>
              <a:ext uri="{FF2B5EF4-FFF2-40B4-BE49-F238E27FC236}">
                <a16:creationId xmlns:a16="http://schemas.microsoft.com/office/drawing/2014/main" id="{21E4DB22-0649-491E-9D3B-D1E37774676F}"/>
              </a:ext>
            </a:extLst>
          </p:cNvPr>
          <p:cNvSpPr>
            <a:spLocks noGrp="1"/>
          </p:cNvSpPr>
          <p:nvPr>
            <p:ph type="pic" sz="quarter" idx="13"/>
          </p:nvPr>
        </p:nvSpPr>
        <p:spPr/>
      </p:sp>
      <p:pic>
        <p:nvPicPr>
          <p:cNvPr id="3082" name="Picture 10" descr="ConsultAdd Reviews | Glassdoor">
            <a:extLst>
              <a:ext uri="{FF2B5EF4-FFF2-40B4-BE49-F238E27FC236}">
                <a16:creationId xmlns:a16="http://schemas.microsoft.com/office/drawing/2014/main" id="{E8EF3EC5-74F2-45F4-B165-4260A72A53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4613546" cy="33969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de Sign Icon. Programming Language Symbol. Seamless Pattern On A Gray  Background. Vector Illustration Royalty Free Cliparts, Vectors, And Stock  Illustration. Image 46679494.">
            <a:extLst>
              <a:ext uri="{FF2B5EF4-FFF2-40B4-BE49-F238E27FC236}">
                <a16:creationId xmlns:a16="http://schemas.microsoft.com/office/drawing/2014/main" id="{9DD075FB-A083-41E6-8DF8-AC55D743ADFE}"/>
              </a:ext>
            </a:extLst>
          </p:cNvPr>
          <p:cNvPicPr>
            <a:picLocks noGrp="1" noChangeAspect="1" noChangeArrowheads="1"/>
          </p:cNvPicPr>
          <p:nvPr>
            <p:ph type="pic" sz="quarter" idx="14"/>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rcRect t="13180" b="1318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itle 6">
            <a:extLst>
              <a:ext uri="{FF2B5EF4-FFF2-40B4-BE49-F238E27FC236}">
                <a16:creationId xmlns:a16="http://schemas.microsoft.com/office/drawing/2014/main" id="{C0DB4B3A-FE5E-47F4-8646-4C76E11C8F45}"/>
              </a:ext>
            </a:extLst>
          </p:cNvPr>
          <p:cNvSpPr>
            <a:spLocks noGrp="1"/>
          </p:cNvSpPr>
          <p:nvPr>
            <p:ph type="title"/>
          </p:nvPr>
        </p:nvSpPr>
        <p:spPr>
          <a:xfrm>
            <a:off x="4984375" y="-241805"/>
            <a:ext cx="6457717" cy="1580890"/>
          </a:xfrm>
        </p:spPr>
        <p:txBody>
          <a:bodyPr>
            <a:noAutofit/>
          </a:bodyPr>
          <a:lstStyle/>
          <a:p>
            <a:r>
              <a:rPr lang="en-US" sz="2400" dirty="0"/>
              <a:t>Conclusion:</a:t>
            </a:r>
          </a:p>
        </p:txBody>
      </p:sp>
      <p:sp>
        <p:nvSpPr>
          <p:cNvPr id="12" name="Content Placeholder 8">
            <a:extLst>
              <a:ext uri="{FF2B5EF4-FFF2-40B4-BE49-F238E27FC236}">
                <a16:creationId xmlns:a16="http://schemas.microsoft.com/office/drawing/2014/main" id="{68F299CB-8E99-484E-A374-B2BBBAA7A7AA}"/>
              </a:ext>
            </a:extLst>
          </p:cNvPr>
          <p:cNvSpPr>
            <a:spLocks noGrp="1"/>
          </p:cNvSpPr>
          <p:nvPr>
            <p:ph idx="1"/>
          </p:nvPr>
        </p:nvSpPr>
        <p:spPr>
          <a:xfrm>
            <a:off x="4875453" y="926466"/>
            <a:ext cx="7306236" cy="5454611"/>
          </a:xfrm>
        </p:spPr>
        <p:txBody>
          <a:bodyPr>
            <a:noAutofit/>
          </a:bodyPr>
          <a:lstStyle/>
          <a:p>
            <a:pPr algn="just">
              <a:lnSpc>
                <a:spcPct val="150000"/>
              </a:lnSpc>
            </a:pPr>
            <a:r>
              <a:rPr lang="en-US" sz="1500" dirty="0">
                <a:solidFill>
                  <a:srgbClr val="000000"/>
                </a:solidFill>
                <a:effectLst/>
                <a:ea typeface="Droid Sans Fallback"/>
              </a:rPr>
              <a:t>The system has been implemented and tested successfully. It meets both functional and non-functional requirements specified to the great extent. Although the system has been designed keeping the present and future requirements in mind and made very flexible. But still there are some limitations of the system. Proper consideration has been given for a wide range of new enhancements. The system is developed in a user-friendly way. In future, if it is required to add new functionality in the system it can be simply achieved by just adding a separate module without affecting the design of the system, as our system properly follows MVC Architecture. It has helped us to properly maintain information about the distributors, customers, orders and medicine stocks. Furthermore, the maintenance of the project will become easy in future and transparency will be maintained.</a:t>
            </a:r>
            <a:endParaRPr lang="en-IN" sz="1500" dirty="0">
              <a:solidFill>
                <a:srgbClr val="000000"/>
              </a:solidFill>
              <a:effectLst/>
              <a:ea typeface="Droid Sans Fallback"/>
            </a:endParaRPr>
          </a:p>
        </p:txBody>
      </p:sp>
    </p:spTree>
    <p:extLst>
      <p:ext uri="{BB962C8B-B14F-4D97-AF65-F5344CB8AC3E}">
        <p14:creationId xmlns:p14="http://schemas.microsoft.com/office/powerpoint/2010/main" val="411265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a:lstStyle/>
          <a:p>
            <a:r>
              <a:rPr lang="en-US" dirty="0"/>
              <a:t>THANK YOU</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72</a:t>
            </a:fld>
            <a:endParaRPr lang="en-US" dirty="0"/>
          </a:p>
        </p:txBody>
      </p:sp>
    </p:spTree>
    <p:extLst>
      <p:ext uri="{BB962C8B-B14F-4D97-AF65-F5344CB8AC3E}">
        <p14:creationId xmlns:p14="http://schemas.microsoft.com/office/powerpoint/2010/main" val="79820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About Training:</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a:bodyPr>
          <a:lstStyle/>
          <a:p>
            <a:r>
              <a:rPr lang="en-US" dirty="0"/>
              <a:t>A 1-month training was given on a variety of technologies to be capable of working on live projects. After that, mentors were assigned and as of now, project shadowing has started.</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8</a:t>
            </a:fld>
            <a:endParaRPr lang="en-US" dirty="0"/>
          </a:p>
        </p:txBody>
      </p:sp>
      <p:sp>
        <p:nvSpPr>
          <p:cNvPr id="2" name="Picture Placeholder 1">
            <a:extLst>
              <a:ext uri="{FF2B5EF4-FFF2-40B4-BE49-F238E27FC236}">
                <a16:creationId xmlns:a16="http://schemas.microsoft.com/office/drawing/2014/main" id="{893E6854-481F-4D87-9041-C07A1BE5C132}"/>
              </a:ext>
            </a:extLst>
          </p:cNvPr>
          <p:cNvSpPr>
            <a:spLocks noGrp="1"/>
          </p:cNvSpPr>
          <p:nvPr>
            <p:ph type="pic" sz="quarter" idx="13"/>
          </p:nvPr>
        </p:nvSpPr>
        <p:spPr/>
      </p:sp>
      <p:pic>
        <p:nvPicPr>
          <p:cNvPr id="1028" name="Picture 4" descr="Consultadd Off Campus Drive 2017 for Associate Software Engineer">
            <a:extLst>
              <a:ext uri="{FF2B5EF4-FFF2-40B4-BE49-F238E27FC236}">
                <a16:creationId xmlns:a16="http://schemas.microsoft.com/office/drawing/2014/main" id="{E593A158-6B01-43DC-AF44-1654F4F408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8194348" y="1085430"/>
            <a:ext cx="3997651" cy="503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96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Components of Training:</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a:bodyPr>
          <a:lstStyle/>
          <a:p>
            <a:pPr marL="342900" indent="-342900">
              <a:buFont typeface="Arial" panose="020B0604020202020204" pitchFamily="34" charset="0"/>
              <a:buChar char="•"/>
            </a:pPr>
            <a:r>
              <a:rPr lang="en-US" dirty="0"/>
              <a:t>Java</a:t>
            </a:r>
          </a:p>
          <a:p>
            <a:pPr marL="342900" indent="-342900">
              <a:buFont typeface="Arial" panose="020B0604020202020204" pitchFamily="34" charset="0"/>
              <a:buChar char="•"/>
            </a:pPr>
            <a:r>
              <a:rPr lang="en-US" dirty="0"/>
              <a:t>Front End</a:t>
            </a:r>
          </a:p>
          <a:p>
            <a:pPr marL="342900" indent="-342900">
              <a:buFont typeface="Arial" panose="020B0604020202020204" pitchFamily="34" charset="0"/>
              <a:buChar char="•"/>
            </a:pPr>
            <a:r>
              <a:rPr lang="en-US" dirty="0"/>
              <a:t>Python</a:t>
            </a:r>
          </a:p>
          <a:p>
            <a:pPr marL="342900" indent="-342900">
              <a:buFont typeface="Arial" panose="020B0604020202020204" pitchFamily="34" charset="0"/>
              <a:buChar char="•"/>
            </a:pPr>
            <a:r>
              <a:rPr lang="en-US" dirty="0"/>
              <a:t>Amazon Web Services (AWS)</a:t>
            </a:r>
          </a:p>
          <a:p>
            <a:pPr marL="342900" indent="-342900">
              <a:buFont typeface="Arial" panose="020B0604020202020204" pitchFamily="34" charset="0"/>
              <a:buChar char="•"/>
            </a:pPr>
            <a:r>
              <a:rPr lang="en-US" dirty="0"/>
              <a:t>Project Shadowing</a:t>
            </a:r>
            <a:endParaRPr lang="en-US" b="1" dirty="0"/>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p:blipFill>
        <p:spPr>
          <a:xfrm>
            <a:off x="8194348" y="1085431"/>
            <a:ext cx="3997652" cy="5037857"/>
          </a:xfrm>
        </p:spPr>
      </p:pic>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3318299500"/>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3.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Shoji design</Template>
  <TotalTime>4702</TotalTime>
  <Words>4166</Words>
  <Application>Microsoft Office PowerPoint</Application>
  <PresentationFormat>Widescreen</PresentationFormat>
  <Paragraphs>632</Paragraphs>
  <Slides>72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Meiryo</vt:lpstr>
      <vt:lpstr>Arial</vt:lpstr>
      <vt:lpstr>Calibri</vt:lpstr>
      <vt:lpstr>Corbel</vt:lpstr>
      <vt:lpstr>Courier New</vt:lpstr>
      <vt:lpstr>Symbol</vt:lpstr>
      <vt:lpstr>Times New Roman</vt:lpstr>
      <vt:lpstr>ShojiVTI</vt:lpstr>
      <vt:lpstr>Project work-2 (CS3PC02) presentation</vt:lpstr>
      <vt:lpstr>Introduction</vt:lpstr>
      <vt:lpstr>PowerPoint Presentation</vt:lpstr>
      <vt:lpstr>PowerPoint Presentation</vt:lpstr>
      <vt:lpstr>PowerPoint Presentation</vt:lpstr>
      <vt:lpstr>Training</vt:lpstr>
      <vt:lpstr>Pre-Joining Training:</vt:lpstr>
      <vt:lpstr>About Training:</vt:lpstr>
      <vt:lpstr>Components of Training:</vt:lpstr>
      <vt:lpstr>Week 1: JAVA Training (Spring Boot)</vt:lpstr>
      <vt:lpstr>Week 2: Front End Training (HTML, CSS, JavaScript, Angular &amp; React)</vt:lpstr>
      <vt:lpstr>Week 3: Python Training (Flask &amp; Django)</vt:lpstr>
      <vt:lpstr>Week 4: Amazon Web Services (AWS) Training</vt:lpstr>
      <vt:lpstr>Project Shadowing Phase:</vt:lpstr>
      <vt:lpstr>Project - Phase</vt:lpstr>
      <vt:lpstr>Getting Started with Project:</vt:lpstr>
      <vt:lpstr>Project Details:</vt:lpstr>
      <vt:lpstr>Project Introduction:</vt:lpstr>
      <vt:lpstr>Project Objectives:</vt:lpstr>
      <vt:lpstr>Features of Project:</vt:lpstr>
      <vt:lpstr>Proposed System:</vt:lpstr>
      <vt:lpstr>Scope:</vt:lpstr>
      <vt:lpstr>Feasibility Study:</vt:lpstr>
      <vt:lpstr>PowerPoint Presentation</vt:lpstr>
      <vt:lpstr>PowerPoint Presentation</vt:lpstr>
      <vt:lpstr>Functional Requirements:</vt:lpstr>
      <vt:lpstr>Non-Functional Requirements:</vt:lpstr>
      <vt:lpstr>Technologies       Used</vt:lpstr>
      <vt:lpstr>Spring-Boot:</vt:lpstr>
      <vt:lpstr>PowerPoint Presentation</vt:lpstr>
      <vt:lpstr>PowerPoint Presentation</vt:lpstr>
      <vt:lpstr>Angular:</vt:lpstr>
      <vt:lpstr>PowerPoint Presentation</vt:lpstr>
      <vt:lpstr>PowerPoint Presentation</vt:lpstr>
      <vt:lpstr>PostgreSQL:</vt:lpstr>
      <vt:lpstr>PowerPoint Presentation</vt:lpstr>
      <vt:lpstr>AWS Elastic Beanstalk:</vt:lpstr>
      <vt:lpstr>PowerPoint Presentation</vt:lpstr>
      <vt:lpstr>AWS Relational Database Service (RDS):</vt:lpstr>
      <vt:lpstr>PowerPoint Presentation</vt:lpstr>
      <vt:lpstr>AWS Simple Storage Service (S3):</vt:lpstr>
      <vt:lpstr>PowerPoint Presentation</vt:lpstr>
      <vt:lpstr>Visual Studio Code &amp; IntelliJ IDEA:</vt:lpstr>
      <vt:lpstr>Jira Software</vt:lpstr>
      <vt:lpstr>PowerPoint Presentation</vt:lpstr>
      <vt:lpstr>System Design</vt:lpstr>
      <vt:lpstr>Database Design:</vt:lpstr>
      <vt:lpstr> Use-Case  Diagram:</vt:lpstr>
      <vt:lpstr>  Activity  Diagram:</vt:lpstr>
      <vt:lpstr> Sequence   Diagram (Customer):</vt:lpstr>
      <vt:lpstr> Collaboration    Diagram  (Customer):</vt:lpstr>
      <vt:lpstr>Component   Diagram:</vt:lpstr>
      <vt:lpstr>Deployment   Diagram:</vt:lpstr>
      <vt:lpstr>Testing</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Implementation      Snapshots</vt:lpstr>
      <vt:lpstr>PowerPoint Presentation</vt:lpstr>
      <vt:lpstr>PowerPoint Presentation</vt:lpstr>
      <vt:lpstr>PowerPoint Presentation</vt:lpstr>
      <vt:lpstr>PowerPoint Presentation</vt:lpstr>
      <vt:lpstr>PowerPoint Presentation</vt:lpstr>
      <vt:lpstr>PowerPoint Presentation</vt:lpstr>
      <vt:lpstr>Additional Work (Research Paper):</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ACADEMY: Cloud foundations</dc:title>
  <dc:creator>Taranjot Singh</dc:creator>
  <cp:lastModifiedBy>Taranjot Singh</cp:lastModifiedBy>
  <cp:revision>809</cp:revision>
  <dcterms:created xsi:type="dcterms:W3CDTF">2021-08-27T03:32:26Z</dcterms:created>
  <dcterms:modified xsi:type="dcterms:W3CDTF">2022-05-09T18:33:24Z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